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7" r:id="rId3"/>
    <p:sldId id="262" r:id="rId4"/>
    <p:sldId id="263" r:id="rId5"/>
    <p:sldId id="258" r:id="rId6"/>
    <p:sldId id="259" r:id="rId7"/>
    <p:sldId id="260" r:id="rId8"/>
    <p:sldId id="261"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ar-SY"/>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ram sbeih" initials="ks" lastIdx="2" clrIdx="0">
    <p:extLst>
      <p:ext uri="{19B8F6BF-5375-455C-9EA6-DF929625EA0E}">
        <p15:presenceInfo xmlns:p15="http://schemas.microsoft.com/office/powerpoint/2012/main" userId="ae38b4b15e113dd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013" autoAdjust="0"/>
    <p:restoredTop sz="94660"/>
  </p:normalViewPr>
  <p:slideViewPr>
    <p:cSldViewPr snapToGrid="0">
      <p:cViewPr varScale="1">
        <p:scale>
          <a:sx n="60" d="100"/>
          <a:sy n="60" d="100"/>
        </p:scale>
        <p:origin x="78" y="12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jpeg>
</file>

<file path=ppt/media/image13.jpeg>
</file>

<file path=ppt/media/image14.jpe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شريحة عنوان">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43898AA1-132C-4ACC-BD3A-39650A233DF4}"/>
              </a:ext>
            </a:extLst>
          </p:cNvPr>
          <p:cNvSpPr>
            <a:spLocks noGrp="1"/>
          </p:cNvSpPr>
          <p:nvPr>
            <p:ph type="ctrTitle"/>
          </p:nvPr>
        </p:nvSpPr>
        <p:spPr>
          <a:xfrm>
            <a:off x="1524000" y="1122363"/>
            <a:ext cx="9144000" cy="2387600"/>
          </a:xfrm>
        </p:spPr>
        <p:txBody>
          <a:bodyPr anchor="b"/>
          <a:lstStyle>
            <a:lvl1pPr algn="ctr">
              <a:defRPr sz="6000"/>
            </a:lvl1pPr>
          </a:lstStyle>
          <a:p>
            <a:r>
              <a:rPr lang="ar-SA"/>
              <a:t>انقر لتحرير نمط عنوان الشكل الرئيسي</a:t>
            </a:r>
            <a:endParaRPr lang="ar-SY"/>
          </a:p>
        </p:txBody>
      </p:sp>
      <p:sp>
        <p:nvSpPr>
          <p:cNvPr id="3" name="عنوان فرعي 2">
            <a:extLst>
              <a:ext uri="{FF2B5EF4-FFF2-40B4-BE49-F238E27FC236}">
                <a16:creationId xmlns:a16="http://schemas.microsoft.com/office/drawing/2014/main" id="{65D69352-0205-4B46-B9D9-5FBE5FBB00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ar-SA"/>
              <a:t>انقر لتحرير نمط العنوان الفرعي للشكل الرئيسي</a:t>
            </a:r>
            <a:endParaRPr lang="ar-SY"/>
          </a:p>
        </p:txBody>
      </p:sp>
      <p:sp>
        <p:nvSpPr>
          <p:cNvPr id="4" name="عنصر نائب للتاريخ 3">
            <a:extLst>
              <a:ext uri="{FF2B5EF4-FFF2-40B4-BE49-F238E27FC236}">
                <a16:creationId xmlns:a16="http://schemas.microsoft.com/office/drawing/2014/main" id="{494369B9-969C-43BC-AA57-690A3F9DC88A}"/>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5" name="عنصر نائب للتذييل 4">
            <a:extLst>
              <a:ext uri="{FF2B5EF4-FFF2-40B4-BE49-F238E27FC236}">
                <a16:creationId xmlns:a16="http://schemas.microsoft.com/office/drawing/2014/main" id="{609432CD-7372-49A7-9775-3FD7F71EE1B7}"/>
              </a:ext>
            </a:extLst>
          </p:cNvPr>
          <p:cNvSpPr>
            <a:spLocks noGrp="1"/>
          </p:cNvSpPr>
          <p:nvPr>
            <p:ph type="ftr" sz="quarter" idx="11"/>
          </p:nvPr>
        </p:nvSpPr>
        <p:spPr/>
        <p:txBody>
          <a:bodyPr/>
          <a:lstStyle/>
          <a:p>
            <a:endParaRPr lang="ar-SY"/>
          </a:p>
        </p:txBody>
      </p:sp>
      <p:sp>
        <p:nvSpPr>
          <p:cNvPr id="6" name="عنصر نائب لرقم الشريحة 5">
            <a:extLst>
              <a:ext uri="{FF2B5EF4-FFF2-40B4-BE49-F238E27FC236}">
                <a16:creationId xmlns:a16="http://schemas.microsoft.com/office/drawing/2014/main" id="{77441D7F-F066-4AA3-A77E-C6C8328D5AB3}"/>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231126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CA726754-7FCA-482E-8BE8-B6EF20C0E18D}"/>
              </a:ext>
            </a:extLst>
          </p:cNvPr>
          <p:cNvSpPr>
            <a:spLocks noGrp="1"/>
          </p:cNvSpPr>
          <p:nvPr>
            <p:ph type="title"/>
          </p:nvPr>
        </p:nvSpPr>
        <p:spPr/>
        <p:txBody>
          <a:bodyPr/>
          <a:lstStyle/>
          <a:p>
            <a:r>
              <a:rPr lang="ar-SA"/>
              <a:t>انقر لتحرير نمط عنوان الشكل الرئيسي</a:t>
            </a:r>
            <a:endParaRPr lang="ar-SY"/>
          </a:p>
        </p:txBody>
      </p:sp>
      <p:sp>
        <p:nvSpPr>
          <p:cNvPr id="3" name="عنصر نائب للعنوان العمودي 2">
            <a:extLst>
              <a:ext uri="{FF2B5EF4-FFF2-40B4-BE49-F238E27FC236}">
                <a16:creationId xmlns:a16="http://schemas.microsoft.com/office/drawing/2014/main" id="{5A675E58-F872-4754-9D2E-8F6896EB79D1}"/>
              </a:ext>
            </a:extLst>
          </p:cNvPr>
          <p:cNvSpPr>
            <a:spLocks noGrp="1"/>
          </p:cNvSpPr>
          <p:nvPr>
            <p:ph type="body" orient="vert" idx="1"/>
          </p:nvPr>
        </p:nvSpPr>
        <p:spPr/>
        <p:txBody>
          <a:bodyPr vert="eaVe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تاريخ 3">
            <a:extLst>
              <a:ext uri="{FF2B5EF4-FFF2-40B4-BE49-F238E27FC236}">
                <a16:creationId xmlns:a16="http://schemas.microsoft.com/office/drawing/2014/main" id="{34B9B8EF-A5C0-4F0C-A054-A4556D5FD22A}"/>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5" name="عنصر نائب للتذييل 4">
            <a:extLst>
              <a:ext uri="{FF2B5EF4-FFF2-40B4-BE49-F238E27FC236}">
                <a16:creationId xmlns:a16="http://schemas.microsoft.com/office/drawing/2014/main" id="{E5BEC04E-A966-4391-8D03-6F55A35ECF93}"/>
              </a:ext>
            </a:extLst>
          </p:cNvPr>
          <p:cNvSpPr>
            <a:spLocks noGrp="1"/>
          </p:cNvSpPr>
          <p:nvPr>
            <p:ph type="ftr" sz="quarter" idx="11"/>
          </p:nvPr>
        </p:nvSpPr>
        <p:spPr/>
        <p:txBody>
          <a:bodyPr/>
          <a:lstStyle/>
          <a:p>
            <a:endParaRPr lang="ar-SY"/>
          </a:p>
        </p:txBody>
      </p:sp>
      <p:sp>
        <p:nvSpPr>
          <p:cNvPr id="6" name="عنصر نائب لرقم الشريحة 5">
            <a:extLst>
              <a:ext uri="{FF2B5EF4-FFF2-40B4-BE49-F238E27FC236}">
                <a16:creationId xmlns:a16="http://schemas.microsoft.com/office/drawing/2014/main" id="{D4459791-3A78-4FF6-9BD4-DD6DC6B3B9CC}"/>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293317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2" name="عنوان عمودي 1">
            <a:extLst>
              <a:ext uri="{FF2B5EF4-FFF2-40B4-BE49-F238E27FC236}">
                <a16:creationId xmlns:a16="http://schemas.microsoft.com/office/drawing/2014/main" id="{8AE5AE6F-E036-4B1C-8521-14972B971667}"/>
              </a:ext>
            </a:extLst>
          </p:cNvPr>
          <p:cNvSpPr>
            <a:spLocks noGrp="1"/>
          </p:cNvSpPr>
          <p:nvPr>
            <p:ph type="title" orient="vert"/>
          </p:nvPr>
        </p:nvSpPr>
        <p:spPr>
          <a:xfrm>
            <a:off x="8724900" y="365125"/>
            <a:ext cx="2628900" cy="5811838"/>
          </a:xfrm>
        </p:spPr>
        <p:txBody>
          <a:bodyPr vert="eaVert"/>
          <a:lstStyle/>
          <a:p>
            <a:r>
              <a:rPr lang="ar-SA"/>
              <a:t>انقر لتحرير نمط عنوان الشكل الرئيسي</a:t>
            </a:r>
            <a:endParaRPr lang="ar-SY"/>
          </a:p>
        </p:txBody>
      </p:sp>
      <p:sp>
        <p:nvSpPr>
          <p:cNvPr id="3" name="عنصر نائب للعنوان العمودي 2">
            <a:extLst>
              <a:ext uri="{FF2B5EF4-FFF2-40B4-BE49-F238E27FC236}">
                <a16:creationId xmlns:a16="http://schemas.microsoft.com/office/drawing/2014/main" id="{28CC9E0F-D7F5-4A5D-8537-C44006CF63B4}"/>
              </a:ext>
            </a:extLst>
          </p:cNvPr>
          <p:cNvSpPr>
            <a:spLocks noGrp="1"/>
          </p:cNvSpPr>
          <p:nvPr>
            <p:ph type="body" orient="vert" idx="1"/>
          </p:nvPr>
        </p:nvSpPr>
        <p:spPr>
          <a:xfrm>
            <a:off x="838200" y="365125"/>
            <a:ext cx="7734300" cy="5811838"/>
          </a:xfrm>
        </p:spPr>
        <p:txBody>
          <a:bodyPr vert="eaVe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تاريخ 3">
            <a:extLst>
              <a:ext uri="{FF2B5EF4-FFF2-40B4-BE49-F238E27FC236}">
                <a16:creationId xmlns:a16="http://schemas.microsoft.com/office/drawing/2014/main" id="{299A9EBB-3488-46D2-8973-A96917BF7A31}"/>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5" name="عنصر نائب للتذييل 4">
            <a:extLst>
              <a:ext uri="{FF2B5EF4-FFF2-40B4-BE49-F238E27FC236}">
                <a16:creationId xmlns:a16="http://schemas.microsoft.com/office/drawing/2014/main" id="{F9355B78-F536-4A06-A247-DA8C97A71615}"/>
              </a:ext>
            </a:extLst>
          </p:cNvPr>
          <p:cNvSpPr>
            <a:spLocks noGrp="1"/>
          </p:cNvSpPr>
          <p:nvPr>
            <p:ph type="ftr" sz="quarter" idx="11"/>
          </p:nvPr>
        </p:nvSpPr>
        <p:spPr/>
        <p:txBody>
          <a:bodyPr/>
          <a:lstStyle/>
          <a:p>
            <a:endParaRPr lang="ar-SY"/>
          </a:p>
        </p:txBody>
      </p:sp>
      <p:sp>
        <p:nvSpPr>
          <p:cNvPr id="6" name="عنصر نائب لرقم الشريحة 5">
            <a:extLst>
              <a:ext uri="{FF2B5EF4-FFF2-40B4-BE49-F238E27FC236}">
                <a16:creationId xmlns:a16="http://schemas.microsoft.com/office/drawing/2014/main" id="{A370BF25-2296-4051-B64D-77B09C2A8A8B}"/>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3847982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6395AF40-9B7D-4C34-8621-A7D31C5A7DAF}"/>
              </a:ext>
            </a:extLst>
          </p:cNvPr>
          <p:cNvSpPr>
            <a:spLocks noGrp="1"/>
          </p:cNvSpPr>
          <p:nvPr>
            <p:ph type="title"/>
          </p:nvPr>
        </p:nvSpPr>
        <p:spPr/>
        <p:txBody>
          <a:bodyPr/>
          <a:lstStyle/>
          <a:p>
            <a:r>
              <a:rPr lang="ar-SA"/>
              <a:t>انقر لتحرير نمط عنوان الشكل الرئيسي</a:t>
            </a:r>
            <a:endParaRPr lang="ar-SY"/>
          </a:p>
        </p:txBody>
      </p:sp>
      <p:sp>
        <p:nvSpPr>
          <p:cNvPr id="3" name="عنصر نائب للمحتوى 2">
            <a:extLst>
              <a:ext uri="{FF2B5EF4-FFF2-40B4-BE49-F238E27FC236}">
                <a16:creationId xmlns:a16="http://schemas.microsoft.com/office/drawing/2014/main" id="{791237DE-1565-47B8-9394-C4CFF2FAFB81}"/>
              </a:ext>
            </a:extLst>
          </p:cNvPr>
          <p:cNvSpPr>
            <a:spLocks noGrp="1"/>
          </p:cNvSpPr>
          <p:nvPr>
            <p:ph idx="1"/>
          </p:nvPr>
        </p:nvSpPr>
        <p:spPr/>
        <p:txBody>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تاريخ 3">
            <a:extLst>
              <a:ext uri="{FF2B5EF4-FFF2-40B4-BE49-F238E27FC236}">
                <a16:creationId xmlns:a16="http://schemas.microsoft.com/office/drawing/2014/main" id="{F4556349-362C-4821-BEC1-453160F44A44}"/>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5" name="عنصر نائب للتذييل 4">
            <a:extLst>
              <a:ext uri="{FF2B5EF4-FFF2-40B4-BE49-F238E27FC236}">
                <a16:creationId xmlns:a16="http://schemas.microsoft.com/office/drawing/2014/main" id="{E9054B31-1B94-4F4E-8481-2BC1C58DF8EF}"/>
              </a:ext>
            </a:extLst>
          </p:cNvPr>
          <p:cNvSpPr>
            <a:spLocks noGrp="1"/>
          </p:cNvSpPr>
          <p:nvPr>
            <p:ph type="ftr" sz="quarter" idx="11"/>
          </p:nvPr>
        </p:nvSpPr>
        <p:spPr/>
        <p:txBody>
          <a:bodyPr/>
          <a:lstStyle/>
          <a:p>
            <a:endParaRPr lang="ar-SY"/>
          </a:p>
        </p:txBody>
      </p:sp>
      <p:sp>
        <p:nvSpPr>
          <p:cNvPr id="6" name="عنصر نائب لرقم الشريحة 5">
            <a:extLst>
              <a:ext uri="{FF2B5EF4-FFF2-40B4-BE49-F238E27FC236}">
                <a16:creationId xmlns:a16="http://schemas.microsoft.com/office/drawing/2014/main" id="{2D6AC159-FA31-4015-9719-1983738CC305}"/>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2199657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عنوان المقطع">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607E346A-C09E-4EEB-9114-78896AD70A75}"/>
              </a:ext>
            </a:extLst>
          </p:cNvPr>
          <p:cNvSpPr>
            <a:spLocks noGrp="1"/>
          </p:cNvSpPr>
          <p:nvPr>
            <p:ph type="title"/>
          </p:nvPr>
        </p:nvSpPr>
        <p:spPr>
          <a:xfrm>
            <a:off x="831850" y="1709738"/>
            <a:ext cx="10515600" cy="2852737"/>
          </a:xfrm>
        </p:spPr>
        <p:txBody>
          <a:bodyPr anchor="b"/>
          <a:lstStyle>
            <a:lvl1pPr>
              <a:defRPr sz="6000"/>
            </a:lvl1pPr>
          </a:lstStyle>
          <a:p>
            <a:r>
              <a:rPr lang="ar-SA"/>
              <a:t>انقر لتحرير نمط عنوان الشكل الرئيسي</a:t>
            </a:r>
            <a:endParaRPr lang="ar-SY"/>
          </a:p>
        </p:txBody>
      </p:sp>
      <p:sp>
        <p:nvSpPr>
          <p:cNvPr id="3" name="عنصر نائب للنص 2">
            <a:extLst>
              <a:ext uri="{FF2B5EF4-FFF2-40B4-BE49-F238E27FC236}">
                <a16:creationId xmlns:a16="http://schemas.microsoft.com/office/drawing/2014/main" id="{B6DA1F1C-5696-45C8-B35A-D0F43D8CC3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ar-SA"/>
              <a:t>انقر لتحرير أنماط نص الشكل الرئيسي</a:t>
            </a:r>
          </a:p>
        </p:txBody>
      </p:sp>
      <p:sp>
        <p:nvSpPr>
          <p:cNvPr id="4" name="عنصر نائب للتاريخ 3">
            <a:extLst>
              <a:ext uri="{FF2B5EF4-FFF2-40B4-BE49-F238E27FC236}">
                <a16:creationId xmlns:a16="http://schemas.microsoft.com/office/drawing/2014/main" id="{66EBBB87-46CE-467F-AB0D-D44E465AAB0F}"/>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5" name="عنصر نائب للتذييل 4">
            <a:extLst>
              <a:ext uri="{FF2B5EF4-FFF2-40B4-BE49-F238E27FC236}">
                <a16:creationId xmlns:a16="http://schemas.microsoft.com/office/drawing/2014/main" id="{96AE625E-1875-451E-A828-263D1F8D6653}"/>
              </a:ext>
            </a:extLst>
          </p:cNvPr>
          <p:cNvSpPr>
            <a:spLocks noGrp="1"/>
          </p:cNvSpPr>
          <p:nvPr>
            <p:ph type="ftr" sz="quarter" idx="11"/>
          </p:nvPr>
        </p:nvSpPr>
        <p:spPr/>
        <p:txBody>
          <a:bodyPr/>
          <a:lstStyle/>
          <a:p>
            <a:endParaRPr lang="ar-SY"/>
          </a:p>
        </p:txBody>
      </p:sp>
      <p:sp>
        <p:nvSpPr>
          <p:cNvPr id="6" name="عنصر نائب لرقم الشريحة 5">
            <a:extLst>
              <a:ext uri="{FF2B5EF4-FFF2-40B4-BE49-F238E27FC236}">
                <a16:creationId xmlns:a16="http://schemas.microsoft.com/office/drawing/2014/main" id="{892AFB04-5D24-48FF-A00A-0963160CB360}"/>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1377108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محتويان">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15C1047F-8253-4611-BBBA-00E1C5B8A439}"/>
              </a:ext>
            </a:extLst>
          </p:cNvPr>
          <p:cNvSpPr>
            <a:spLocks noGrp="1"/>
          </p:cNvSpPr>
          <p:nvPr>
            <p:ph type="title"/>
          </p:nvPr>
        </p:nvSpPr>
        <p:spPr/>
        <p:txBody>
          <a:bodyPr/>
          <a:lstStyle/>
          <a:p>
            <a:r>
              <a:rPr lang="ar-SA"/>
              <a:t>انقر لتحرير نمط عنوان الشكل الرئيسي</a:t>
            </a:r>
            <a:endParaRPr lang="ar-SY"/>
          </a:p>
        </p:txBody>
      </p:sp>
      <p:sp>
        <p:nvSpPr>
          <p:cNvPr id="3" name="عنصر نائب للمحتوى 2">
            <a:extLst>
              <a:ext uri="{FF2B5EF4-FFF2-40B4-BE49-F238E27FC236}">
                <a16:creationId xmlns:a16="http://schemas.microsoft.com/office/drawing/2014/main" id="{194C7DD0-A8F6-493D-9E7E-ABE8068A3011}"/>
              </a:ext>
            </a:extLst>
          </p:cNvPr>
          <p:cNvSpPr>
            <a:spLocks noGrp="1"/>
          </p:cNvSpPr>
          <p:nvPr>
            <p:ph sz="half" idx="1"/>
          </p:nvPr>
        </p:nvSpPr>
        <p:spPr>
          <a:xfrm>
            <a:off x="838200" y="1825625"/>
            <a:ext cx="5181600" cy="4351338"/>
          </a:xfrm>
        </p:spPr>
        <p:txBody>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محتوى 3">
            <a:extLst>
              <a:ext uri="{FF2B5EF4-FFF2-40B4-BE49-F238E27FC236}">
                <a16:creationId xmlns:a16="http://schemas.microsoft.com/office/drawing/2014/main" id="{235D860B-174D-460F-AE42-AC43D25CBB5A}"/>
              </a:ext>
            </a:extLst>
          </p:cNvPr>
          <p:cNvSpPr>
            <a:spLocks noGrp="1"/>
          </p:cNvSpPr>
          <p:nvPr>
            <p:ph sz="half" idx="2"/>
          </p:nvPr>
        </p:nvSpPr>
        <p:spPr>
          <a:xfrm>
            <a:off x="6172200" y="1825625"/>
            <a:ext cx="5181600" cy="4351338"/>
          </a:xfrm>
        </p:spPr>
        <p:txBody>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5" name="عنصر نائب للتاريخ 4">
            <a:extLst>
              <a:ext uri="{FF2B5EF4-FFF2-40B4-BE49-F238E27FC236}">
                <a16:creationId xmlns:a16="http://schemas.microsoft.com/office/drawing/2014/main" id="{65F5989A-F109-40C0-920C-087B65F1D25D}"/>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6" name="عنصر نائب للتذييل 5">
            <a:extLst>
              <a:ext uri="{FF2B5EF4-FFF2-40B4-BE49-F238E27FC236}">
                <a16:creationId xmlns:a16="http://schemas.microsoft.com/office/drawing/2014/main" id="{83760031-E7DB-4F0A-B98E-6CAE880C6274}"/>
              </a:ext>
            </a:extLst>
          </p:cNvPr>
          <p:cNvSpPr>
            <a:spLocks noGrp="1"/>
          </p:cNvSpPr>
          <p:nvPr>
            <p:ph type="ftr" sz="quarter" idx="11"/>
          </p:nvPr>
        </p:nvSpPr>
        <p:spPr/>
        <p:txBody>
          <a:bodyPr/>
          <a:lstStyle/>
          <a:p>
            <a:endParaRPr lang="ar-SY"/>
          </a:p>
        </p:txBody>
      </p:sp>
      <p:sp>
        <p:nvSpPr>
          <p:cNvPr id="7" name="عنصر نائب لرقم الشريحة 6">
            <a:extLst>
              <a:ext uri="{FF2B5EF4-FFF2-40B4-BE49-F238E27FC236}">
                <a16:creationId xmlns:a16="http://schemas.microsoft.com/office/drawing/2014/main" id="{60312CA9-A66D-4B06-B527-9A1A124C1F0C}"/>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2221219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E0DAC36F-B8BA-4484-859E-5DB87C447B75}"/>
              </a:ext>
            </a:extLst>
          </p:cNvPr>
          <p:cNvSpPr>
            <a:spLocks noGrp="1"/>
          </p:cNvSpPr>
          <p:nvPr>
            <p:ph type="title"/>
          </p:nvPr>
        </p:nvSpPr>
        <p:spPr>
          <a:xfrm>
            <a:off x="839788" y="365125"/>
            <a:ext cx="10515600" cy="1325563"/>
          </a:xfrm>
        </p:spPr>
        <p:txBody>
          <a:bodyPr/>
          <a:lstStyle/>
          <a:p>
            <a:r>
              <a:rPr lang="ar-SA"/>
              <a:t>انقر لتحرير نمط عنوان الشكل الرئيسي</a:t>
            </a:r>
            <a:endParaRPr lang="ar-SY"/>
          </a:p>
        </p:txBody>
      </p:sp>
      <p:sp>
        <p:nvSpPr>
          <p:cNvPr id="3" name="عنصر نائب للنص 2">
            <a:extLst>
              <a:ext uri="{FF2B5EF4-FFF2-40B4-BE49-F238E27FC236}">
                <a16:creationId xmlns:a16="http://schemas.microsoft.com/office/drawing/2014/main" id="{07439697-B032-48AA-99DF-B9A91C9AAD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نص الشكل الرئيسي</a:t>
            </a:r>
          </a:p>
        </p:txBody>
      </p:sp>
      <p:sp>
        <p:nvSpPr>
          <p:cNvPr id="4" name="عنصر نائب للمحتوى 3">
            <a:extLst>
              <a:ext uri="{FF2B5EF4-FFF2-40B4-BE49-F238E27FC236}">
                <a16:creationId xmlns:a16="http://schemas.microsoft.com/office/drawing/2014/main" id="{54ED60CE-6811-4664-B8CD-4C6DB859890E}"/>
              </a:ext>
            </a:extLst>
          </p:cNvPr>
          <p:cNvSpPr>
            <a:spLocks noGrp="1"/>
          </p:cNvSpPr>
          <p:nvPr>
            <p:ph sz="half" idx="2"/>
          </p:nvPr>
        </p:nvSpPr>
        <p:spPr>
          <a:xfrm>
            <a:off x="839788" y="2505075"/>
            <a:ext cx="5157787" cy="3684588"/>
          </a:xfrm>
        </p:spPr>
        <p:txBody>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5" name="عنصر نائب للنص 4">
            <a:extLst>
              <a:ext uri="{FF2B5EF4-FFF2-40B4-BE49-F238E27FC236}">
                <a16:creationId xmlns:a16="http://schemas.microsoft.com/office/drawing/2014/main" id="{AEA5C00B-B15C-4F78-8A31-4D2A644A30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نص الشكل الرئيسي</a:t>
            </a:r>
          </a:p>
        </p:txBody>
      </p:sp>
      <p:sp>
        <p:nvSpPr>
          <p:cNvPr id="6" name="عنصر نائب للمحتوى 5">
            <a:extLst>
              <a:ext uri="{FF2B5EF4-FFF2-40B4-BE49-F238E27FC236}">
                <a16:creationId xmlns:a16="http://schemas.microsoft.com/office/drawing/2014/main" id="{4254D279-E56D-4379-A708-BBBEA986A4F0}"/>
              </a:ext>
            </a:extLst>
          </p:cNvPr>
          <p:cNvSpPr>
            <a:spLocks noGrp="1"/>
          </p:cNvSpPr>
          <p:nvPr>
            <p:ph sz="quarter" idx="4"/>
          </p:nvPr>
        </p:nvSpPr>
        <p:spPr>
          <a:xfrm>
            <a:off x="6172200" y="2505075"/>
            <a:ext cx="5183188" cy="3684588"/>
          </a:xfrm>
        </p:spPr>
        <p:txBody>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7" name="عنصر نائب للتاريخ 6">
            <a:extLst>
              <a:ext uri="{FF2B5EF4-FFF2-40B4-BE49-F238E27FC236}">
                <a16:creationId xmlns:a16="http://schemas.microsoft.com/office/drawing/2014/main" id="{854C4355-016F-4E0F-AFA3-8045151004E9}"/>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8" name="عنصر نائب للتذييل 7">
            <a:extLst>
              <a:ext uri="{FF2B5EF4-FFF2-40B4-BE49-F238E27FC236}">
                <a16:creationId xmlns:a16="http://schemas.microsoft.com/office/drawing/2014/main" id="{C874428A-1B37-45FE-A69D-C0742FD71148}"/>
              </a:ext>
            </a:extLst>
          </p:cNvPr>
          <p:cNvSpPr>
            <a:spLocks noGrp="1"/>
          </p:cNvSpPr>
          <p:nvPr>
            <p:ph type="ftr" sz="quarter" idx="11"/>
          </p:nvPr>
        </p:nvSpPr>
        <p:spPr/>
        <p:txBody>
          <a:bodyPr/>
          <a:lstStyle/>
          <a:p>
            <a:endParaRPr lang="ar-SY"/>
          </a:p>
        </p:txBody>
      </p:sp>
      <p:sp>
        <p:nvSpPr>
          <p:cNvPr id="9" name="عنصر نائب لرقم الشريحة 8">
            <a:extLst>
              <a:ext uri="{FF2B5EF4-FFF2-40B4-BE49-F238E27FC236}">
                <a16:creationId xmlns:a16="http://schemas.microsoft.com/office/drawing/2014/main" id="{93CF33DB-BCBA-48F7-B08F-D1B832462B97}"/>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1675581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0B9AA3C9-07E6-4170-ADAC-35DB2730F70A}"/>
              </a:ext>
            </a:extLst>
          </p:cNvPr>
          <p:cNvSpPr>
            <a:spLocks noGrp="1"/>
          </p:cNvSpPr>
          <p:nvPr>
            <p:ph type="title"/>
          </p:nvPr>
        </p:nvSpPr>
        <p:spPr/>
        <p:txBody>
          <a:bodyPr/>
          <a:lstStyle/>
          <a:p>
            <a:r>
              <a:rPr lang="ar-SA"/>
              <a:t>انقر لتحرير نمط عنوان الشكل الرئيسي</a:t>
            </a:r>
            <a:endParaRPr lang="ar-SY"/>
          </a:p>
        </p:txBody>
      </p:sp>
      <p:sp>
        <p:nvSpPr>
          <p:cNvPr id="3" name="عنصر نائب للتاريخ 2">
            <a:extLst>
              <a:ext uri="{FF2B5EF4-FFF2-40B4-BE49-F238E27FC236}">
                <a16:creationId xmlns:a16="http://schemas.microsoft.com/office/drawing/2014/main" id="{541EEBC4-4CE3-4E30-BEFB-1CED430FB681}"/>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4" name="عنصر نائب للتذييل 3">
            <a:extLst>
              <a:ext uri="{FF2B5EF4-FFF2-40B4-BE49-F238E27FC236}">
                <a16:creationId xmlns:a16="http://schemas.microsoft.com/office/drawing/2014/main" id="{8C34C290-1BD6-45DE-8DFD-300DDC4E2FDB}"/>
              </a:ext>
            </a:extLst>
          </p:cNvPr>
          <p:cNvSpPr>
            <a:spLocks noGrp="1"/>
          </p:cNvSpPr>
          <p:nvPr>
            <p:ph type="ftr" sz="quarter" idx="11"/>
          </p:nvPr>
        </p:nvSpPr>
        <p:spPr/>
        <p:txBody>
          <a:bodyPr/>
          <a:lstStyle/>
          <a:p>
            <a:endParaRPr lang="ar-SY"/>
          </a:p>
        </p:txBody>
      </p:sp>
      <p:sp>
        <p:nvSpPr>
          <p:cNvPr id="5" name="عنصر نائب لرقم الشريحة 4">
            <a:extLst>
              <a:ext uri="{FF2B5EF4-FFF2-40B4-BE49-F238E27FC236}">
                <a16:creationId xmlns:a16="http://schemas.microsoft.com/office/drawing/2014/main" id="{1D4E81E8-6FCA-4C75-A397-6DB1A62CEF7E}"/>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1943175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عنصر نائب للتاريخ 1">
            <a:extLst>
              <a:ext uri="{FF2B5EF4-FFF2-40B4-BE49-F238E27FC236}">
                <a16:creationId xmlns:a16="http://schemas.microsoft.com/office/drawing/2014/main" id="{7C8443C5-D3B8-4BF3-9FAB-1507FE7FB95E}"/>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3" name="عنصر نائب للتذييل 2">
            <a:extLst>
              <a:ext uri="{FF2B5EF4-FFF2-40B4-BE49-F238E27FC236}">
                <a16:creationId xmlns:a16="http://schemas.microsoft.com/office/drawing/2014/main" id="{B2EAA8AB-F8FD-4DC7-BFDB-46CD5DE5FFA5}"/>
              </a:ext>
            </a:extLst>
          </p:cNvPr>
          <p:cNvSpPr>
            <a:spLocks noGrp="1"/>
          </p:cNvSpPr>
          <p:nvPr>
            <p:ph type="ftr" sz="quarter" idx="11"/>
          </p:nvPr>
        </p:nvSpPr>
        <p:spPr/>
        <p:txBody>
          <a:bodyPr/>
          <a:lstStyle/>
          <a:p>
            <a:endParaRPr lang="ar-SY"/>
          </a:p>
        </p:txBody>
      </p:sp>
      <p:sp>
        <p:nvSpPr>
          <p:cNvPr id="4" name="عنصر نائب لرقم الشريحة 3">
            <a:extLst>
              <a:ext uri="{FF2B5EF4-FFF2-40B4-BE49-F238E27FC236}">
                <a16:creationId xmlns:a16="http://schemas.microsoft.com/office/drawing/2014/main" id="{0D60CFE6-6E5E-44F4-B7DF-F9DC2D11A5A9}"/>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4172113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محتوى مع تسمية توضيحية">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E1B96FEB-4B50-47EE-9A2D-380B784CB371}"/>
              </a:ext>
            </a:extLst>
          </p:cNvPr>
          <p:cNvSpPr>
            <a:spLocks noGrp="1"/>
          </p:cNvSpPr>
          <p:nvPr>
            <p:ph type="title"/>
          </p:nvPr>
        </p:nvSpPr>
        <p:spPr>
          <a:xfrm>
            <a:off x="839788" y="457200"/>
            <a:ext cx="3932237" cy="1600200"/>
          </a:xfrm>
        </p:spPr>
        <p:txBody>
          <a:bodyPr anchor="b"/>
          <a:lstStyle>
            <a:lvl1pPr>
              <a:defRPr sz="3200"/>
            </a:lvl1pPr>
          </a:lstStyle>
          <a:p>
            <a:r>
              <a:rPr lang="ar-SA"/>
              <a:t>انقر لتحرير نمط عنوان الشكل الرئيسي</a:t>
            </a:r>
            <a:endParaRPr lang="ar-SY"/>
          </a:p>
        </p:txBody>
      </p:sp>
      <p:sp>
        <p:nvSpPr>
          <p:cNvPr id="3" name="عنصر نائب للمحتوى 2">
            <a:extLst>
              <a:ext uri="{FF2B5EF4-FFF2-40B4-BE49-F238E27FC236}">
                <a16:creationId xmlns:a16="http://schemas.microsoft.com/office/drawing/2014/main" id="{3C32D52A-EC07-4903-9C55-D993FF871B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نص 3">
            <a:extLst>
              <a:ext uri="{FF2B5EF4-FFF2-40B4-BE49-F238E27FC236}">
                <a16:creationId xmlns:a16="http://schemas.microsoft.com/office/drawing/2014/main" id="{2DB5BF0D-B091-4804-B53D-FB36128347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ar-SA"/>
              <a:t>انقر لتحرير أنماط نص الشكل الرئيسي</a:t>
            </a:r>
          </a:p>
        </p:txBody>
      </p:sp>
      <p:sp>
        <p:nvSpPr>
          <p:cNvPr id="5" name="عنصر نائب للتاريخ 4">
            <a:extLst>
              <a:ext uri="{FF2B5EF4-FFF2-40B4-BE49-F238E27FC236}">
                <a16:creationId xmlns:a16="http://schemas.microsoft.com/office/drawing/2014/main" id="{3A2356A2-CDCE-408F-B8FB-EDA7603FD541}"/>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6" name="عنصر نائب للتذييل 5">
            <a:extLst>
              <a:ext uri="{FF2B5EF4-FFF2-40B4-BE49-F238E27FC236}">
                <a16:creationId xmlns:a16="http://schemas.microsoft.com/office/drawing/2014/main" id="{0A54E549-D48A-42A3-919C-517E39BDCE6D}"/>
              </a:ext>
            </a:extLst>
          </p:cNvPr>
          <p:cNvSpPr>
            <a:spLocks noGrp="1"/>
          </p:cNvSpPr>
          <p:nvPr>
            <p:ph type="ftr" sz="quarter" idx="11"/>
          </p:nvPr>
        </p:nvSpPr>
        <p:spPr/>
        <p:txBody>
          <a:bodyPr/>
          <a:lstStyle/>
          <a:p>
            <a:endParaRPr lang="ar-SY"/>
          </a:p>
        </p:txBody>
      </p:sp>
      <p:sp>
        <p:nvSpPr>
          <p:cNvPr id="7" name="عنصر نائب لرقم الشريحة 6">
            <a:extLst>
              <a:ext uri="{FF2B5EF4-FFF2-40B4-BE49-F238E27FC236}">
                <a16:creationId xmlns:a16="http://schemas.microsoft.com/office/drawing/2014/main" id="{7716F5A3-9211-4A55-88C2-B052658BD998}"/>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2322198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صورة مع تسمية توضيحية">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456F06ED-F7D6-44D8-A24F-9D9DB68D0F73}"/>
              </a:ext>
            </a:extLst>
          </p:cNvPr>
          <p:cNvSpPr>
            <a:spLocks noGrp="1"/>
          </p:cNvSpPr>
          <p:nvPr>
            <p:ph type="title"/>
          </p:nvPr>
        </p:nvSpPr>
        <p:spPr>
          <a:xfrm>
            <a:off x="839788" y="457200"/>
            <a:ext cx="3932237" cy="1600200"/>
          </a:xfrm>
        </p:spPr>
        <p:txBody>
          <a:bodyPr anchor="b"/>
          <a:lstStyle>
            <a:lvl1pPr>
              <a:defRPr sz="3200"/>
            </a:lvl1pPr>
          </a:lstStyle>
          <a:p>
            <a:r>
              <a:rPr lang="ar-SA"/>
              <a:t>انقر لتحرير نمط عنوان الشكل الرئيسي</a:t>
            </a:r>
            <a:endParaRPr lang="ar-SY"/>
          </a:p>
        </p:txBody>
      </p:sp>
      <p:sp>
        <p:nvSpPr>
          <p:cNvPr id="3" name="عنصر نائب للصورة 2">
            <a:extLst>
              <a:ext uri="{FF2B5EF4-FFF2-40B4-BE49-F238E27FC236}">
                <a16:creationId xmlns:a16="http://schemas.microsoft.com/office/drawing/2014/main" id="{3BBF8F7E-C745-4797-8773-5BFE9A9F67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SY"/>
          </a:p>
        </p:txBody>
      </p:sp>
      <p:sp>
        <p:nvSpPr>
          <p:cNvPr id="4" name="عنصر نائب للنص 3">
            <a:extLst>
              <a:ext uri="{FF2B5EF4-FFF2-40B4-BE49-F238E27FC236}">
                <a16:creationId xmlns:a16="http://schemas.microsoft.com/office/drawing/2014/main" id="{250A6230-98CA-4E21-AAE8-6325DAB9E4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ar-SA"/>
              <a:t>انقر لتحرير أنماط نص الشكل الرئيسي</a:t>
            </a:r>
          </a:p>
        </p:txBody>
      </p:sp>
      <p:sp>
        <p:nvSpPr>
          <p:cNvPr id="5" name="عنصر نائب للتاريخ 4">
            <a:extLst>
              <a:ext uri="{FF2B5EF4-FFF2-40B4-BE49-F238E27FC236}">
                <a16:creationId xmlns:a16="http://schemas.microsoft.com/office/drawing/2014/main" id="{58DCFEA1-D445-44AB-8D97-30734D55123D}"/>
              </a:ext>
            </a:extLst>
          </p:cNvPr>
          <p:cNvSpPr>
            <a:spLocks noGrp="1"/>
          </p:cNvSpPr>
          <p:nvPr>
            <p:ph type="dt" sz="half" idx="10"/>
          </p:nvPr>
        </p:nvSpPr>
        <p:spPr/>
        <p:txBody>
          <a:bodyPr/>
          <a:lstStyle/>
          <a:p>
            <a:fld id="{2320A8E8-6A26-48FF-857B-ED324DB507FA}" type="datetimeFigureOut">
              <a:rPr lang="ar-SY" smtClean="0"/>
              <a:t>25/01/1443</a:t>
            </a:fld>
            <a:endParaRPr lang="ar-SY"/>
          </a:p>
        </p:txBody>
      </p:sp>
      <p:sp>
        <p:nvSpPr>
          <p:cNvPr id="6" name="عنصر نائب للتذييل 5">
            <a:extLst>
              <a:ext uri="{FF2B5EF4-FFF2-40B4-BE49-F238E27FC236}">
                <a16:creationId xmlns:a16="http://schemas.microsoft.com/office/drawing/2014/main" id="{8D1938DC-D060-4E21-8669-072C06EF1C1D}"/>
              </a:ext>
            </a:extLst>
          </p:cNvPr>
          <p:cNvSpPr>
            <a:spLocks noGrp="1"/>
          </p:cNvSpPr>
          <p:nvPr>
            <p:ph type="ftr" sz="quarter" idx="11"/>
          </p:nvPr>
        </p:nvSpPr>
        <p:spPr/>
        <p:txBody>
          <a:bodyPr/>
          <a:lstStyle/>
          <a:p>
            <a:endParaRPr lang="ar-SY"/>
          </a:p>
        </p:txBody>
      </p:sp>
      <p:sp>
        <p:nvSpPr>
          <p:cNvPr id="7" name="عنصر نائب لرقم الشريحة 6">
            <a:extLst>
              <a:ext uri="{FF2B5EF4-FFF2-40B4-BE49-F238E27FC236}">
                <a16:creationId xmlns:a16="http://schemas.microsoft.com/office/drawing/2014/main" id="{9E0815E2-171A-4818-BAA3-706EFF5645D4}"/>
              </a:ext>
            </a:extLst>
          </p:cNvPr>
          <p:cNvSpPr>
            <a:spLocks noGrp="1"/>
          </p:cNvSpPr>
          <p:nvPr>
            <p:ph type="sldNum" sz="quarter" idx="12"/>
          </p:nvPr>
        </p:nvSpPr>
        <p:spPr/>
        <p:txBody>
          <a:bodyPr/>
          <a:lstStyle/>
          <a:p>
            <a:fld id="{9637509C-9342-4997-B70D-504AC9C0EF65}" type="slidenum">
              <a:rPr lang="ar-SY" smtClean="0"/>
              <a:t>‹#›</a:t>
            </a:fld>
            <a:endParaRPr lang="ar-SY"/>
          </a:p>
        </p:txBody>
      </p:sp>
    </p:spTree>
    <p:extLst>
      <p:ext uri="{BB962C8B-B14F-4D97-AF65-F5344CB8AC3E}">
        <p14:creationId xmlns:p14="http://schemas.microsoft.com/office/powerpoint/2010/main" val="1333158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عنوان 1">
            <a:extLst>
              <a:ext uri="{FF2B5EF4-FFF2-40B4-BE49-F238E27FC236}">
                <a16:creationId xmlns:a16="http://schemas.microsoft.com/office/drawing/2014/main" id="{01D90C49-55BB-4E95-A693-514A6B07F363}"/>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ar-SA"/>
              <a:t>انقر لتحرير نمط عنوان الشكل الرئيسي</a:t>
            </a:r>
            <a:endParaRPr lang="ar-SY"/>
          </a:p>
        </p:txBody>
      </p:sp>
      <p:sp>
        <p:nvSpPr>
          <p:cNvPr id="3" name="عنصر نائب للنص 2">
            <a:extLst>
              <a:ext uri="{FF2B5EF4-FFF2-40B4-BE49-F238E27FC236}">
                <a16:creationId xmlns:a16="http://schemas.microsoft.com/office/drawing/2014/main" id="{36270493-6FBC-4CF9-9AB3-F1A02D1DD8C5}"/>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ar-SY"/>
          </a:p>
        </p:txBody>
      </p:sp>
      <p:sp>
        <p:nvSpPr>
          <p:cNvPr id="4" name="عنصر نائب للتاريخ 3">
            <a:extLst>
              <a:ext uri="{FF2B5EF4-FFF2-40B4-BE49-F238E27FC236}">
                <a16:creationId xmlns:a16="http://schemas.microsoft.com/office/drawing/2014/main" id="{8EFD875F-6AF8-4A55-9139-8F0DFBE82C0B}"/>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2320A8E8-6A26-48FF-857B-ED324DB507FA}" type="datetimeFigureOut">
              <a:rPr lang="ar-SY" smtClean="0"/>
              <a:t>25/01/1443</a:t>
            </a:fld>
            <a:endParaRPr lang="ar-SY"/>
          </a:p>
        </p:txBody>
      </p:sp>
      <p:sp>
        <p:nvSpPr>
          <p:cNvPr id="5" name="عنصر نائب للتذييل 4">
            <a:extLst>
              <a:ext uri="{FF2B5EF4-FFF2-40B4-BE49-F238E27FC236}">
                <a16:creationId xmlns:a16="http://schemas.microsoft.com/office/drawing/2014/main" id="{0D97217A-9AA5-47FB-8354-CFF9A852FC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ar-SY"/>
          </a:p>
        </p:txBody>
      </p:sp>
      <p:sp>
        <p:nvSpPr>
          <p:cNvPr id="6" name="عنصر نائب لرقم الشريحة 5">
            <a:extLst>
              <a:ext uri="{FF2B5EF4-FFF2-40B4-BE49-F238E27FC236}">
                <a16:creationId xmlns:a16="http://schemas.microsoft.com/office/drawing/2014/main" id="{A9B66EAA-F6A6-4E33-B072-258266FD95C9}"/>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9637509C-9342-4997-B70D-504AC9C0EF65}" type="slidenum">
              <a:rPr lang="ar-SY" smtClean="0"/>
              <a:t>‹#›</a:t>
            </a:fld>
            <a:endParaRPr lang="ar-SY"/>
          </a:p>
        </p:txBody>
      </p:sp>
    </p:spTree>
    <p:extLst>
      <p:ext uri="{BB962C8B-B14F-4D97-AF65-F5344CB8AC3E}">
        <p14:creationId xmlns:p14="http://schemas.microsoft.com/office/powerpoint/2010/main" val="274046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ar-SY"/>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18.xml.rels><?xml version="1.0" encoding="UTF-8" standalone="yes"?>
<Relationships xmlns="http://schemas.openxmlformats.org/package/2006/relationships"><Relationship Id="rId3" Type="http://schemas.openxmlformats.org/officeDocument/2006/relationships/hyperlink" Target="https://components101.com/wireless/hc-05-bluetooth-module" TargetMode="External"/><Relationship Id="rId2" Type="http://schemas.openxmlformats.org/officeDocument/2006/relationships/hyperlink" Target="https://components101.com/modules/l293n-motor-driver-module" TargetMode="External"/><Relationship Id="rId1" Type="http://schemas.openxmlformats.org/officeDocument/2006/relationships/slideLayout" Target="../slideLayouts/slideLayout7.xml"/><Relationship Id="rId5" Type="http://schemas.openxmlformats.org/officeDocument/2006/relationships/hyperlink" Target="https://www.arduino.cc/" TargetMode="External"/><Relationship Id="rId4" Type="http://schemas.openxmlformats.org/officeDocument/2006/relationships/hyperlink" Target="https://components101.com/microcontrollers/arduino-uno"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مربع نص 10">
            <a:extLst>
              <a:ext uri="{FF2B5EF4-FFF2-40B4-BE49-F238E27FC236}">
                <a16:creationId xmlns:a16="http://schemas.microsoft.com/office/drawing/2014/main" id="{1EA288A9-AF1B-42DF-92A8-4750B496813C}"/>
              </a:ext>
            </a:extLst>
          </p:cNvPr>
          <p:cNvSpPr txBox="1"/>
          <p:nvPr/>
        </p:nvSpPr>
        <p:spPr>
          <a:xfrm>
            <a:off x="5552903" y="0"/>
            <a:ext cx="6639098" cy="1953740"/>
          </a:xfrm>
          <a:prstGeom prst="rect">
            <a:avLst/>
          </a:prstGeom>
          <a:noFill/>
        </p:spPr>
        <p:txBody>
          <a:bodyPr wrap="square" rtlCol="1">
            <a:spAutoFit/>
          </a:bodyPr>
          <a:lstStyle/>
          <a:p>
            <a:pPr marL="0" marR="0" algn="r" rtl="1">
              <a:lnSpc>
                <a:spcPct val="107000"/>
              </a:lnSpc>
              <a:spcBef>
                <a:spcPts val="0"/>
              </a:spcBef>
              <a:spcAft>
                <a:spcPts val="0"/>
              </a:spcAft>
            </a:pPr>
            <a:r>
              <a:rPr lang="ar-SA" sz="1800" b="1" dirty="0">
                <a:effectLst/>
                <a:latin typeface="Times New Roman,Bold"/>
                <a:ea typeface="Calibri" panose="020F0502020204030204" pitchFamily="34" charset="0"/>
                <a:cs typeface="Times New Roman,Bold"/>
              </a:rPr>
              <a:t>الجمهورية العربية السورية</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r" rtl="1">
              <a:lnSpc>
                <a:spcPct val="107000"/>
              </a:lnSpc>
              <a:spcBef>
                <a:spcPts val="0"/>
              </a:spcBef>
              <a:spcAft>
                <a:spcPts val="0"/>
              </a:spcAft>
            </a:pPr>
            <a:r>
              <a:rPr lang="ar-SA" sz="1800" b="1" dirty="0">
                <a:effectLst/>
                <a:latin typeface="Times New Roman,Bold"/>
                <a:ea typeface="Calibri" panose="020F0502020204030204" pitchFamily="34" charset="0"/>
                <a:cs typeface="Times New Roman,Bold"/>
              </a:rPr>
              <a:t>وزارة التعليم العالي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r" rtl="1">
              <a:lnSpc>
                <a:spcPct val="107000"/>
              </a:lnSpc>
              <a:spcBef>
                <a:spcPts val="0"/>
              </a:spcBef>
              <a:spcAft>
                <a:spcPts val="0"/>
              </a:spcAft>
            </a:pPr>
            <a:r>
              <a:rPr lang="ar-SA" sz="1800" b="1" dirty="0">
                <a:effectLst/>
                <a:latin typeface="Times New Roman,Bold"/>
                <a:ea typeface="Calibri" panose="020F0502020204030204" pitchFamily="34" charset="0"/>
                <a:cs typeface="Times New Roman,Bold"/>
              </a:rPr>
              <a:t>جامعة تشرين</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r" rtl="1">
              <a:lnSpc>
                <a:spcPct val="107000"/>
              </a:lnSpc>
              <a:spcBef>
                <a:spcPts val="0"/>
              </a:spcBef>
              <a:spcAft>
                <a:spcPts val="0"/>
              </a:spcAft>
            </a:pPr>
            <a:r>
              <a:rPr lang="ar-SA" sz="1800" b="1" dirty="0">
                <a:effectLst/>
                <a:latin typeface="Times New Roman,Bold"/>
                <a:ea typeface="Calibri" panose="020F0502020204030204" pitchFamily="34" charset="0"/>
                <a:cs typeface="Times New Roman,Bold"/>
              </a:rPr>
              <a:t>كلية الهندسة الميكانيكية والكهربائية</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r" rtl="1">
              <a:lnSpc>
                <a:spcPct val="107000"/>
              </a:lnSpc>
              <a:spcBef>
                <a:spcPts val="0"/>
              </a:spcBef>
              <a:spcAft>
                <a:spcPts val="800"/>
              </a:spcAft>
            </a:pPr>
            <a:r>
              <a:rPr lang="ar-SA" sz="1800" b="1" dirty="0">
                <a:effectLst/>
                <a:latin typeface="Times New Roman,Bold"/>
                <a:ea typeface="Calibri" panose="020F0502020204030204" pitchFamily="34" charset="0"/>
                <a:cs typeface="Times New Roman,Bold"/>
              </a:rPr>
              <a:t>قسم هندسة الاتصالات والالكترونيات</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ar-SY" dirty="0"/>
          </a:p>
        </p:txBody>
      </p:sp>
      <p:pic>
        <p:nvPicPr>
          <p:cNvPr id="15" name="صورة 14">
            <a:extLst>
              <a:ext uri="{FF2B5EF4-FFF2-40B4-BE49-F238E27FC236}">
                <a16:creationId xmlns:a16="http://schemas.microsoft.com/office/drawing/2014/main" id="{5BD8F6E1-00B3-49F8-B907-8B2C87EAC9C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10335"/>
            <a:ext cx="1866900" cy="1843405"/>
          </a:xfrm>
          <a:prstGeom prst="rect">
            <a:avLst/>
          </a:prstGeom>
          <a:noFill/>
          <a:ln>
            <a:noFill/>
          </a:ln>
        </p:spPr>
      </p:pic>
      <p:sp>
        <p:nvSpPr>
          <p:cNvPr id="12" name="مربع نص 11">
            <a:extLst>
              <a:ext uri="{FF2B5EF4-FFF2-40B4-BE49-F238E27FC236}">
                <a16:creationId xmlns:a16="http://schemas.microsoft.com/office/drawing/2014/main" id="{E9FA04E6-574A-438C-B29F-8EDE02219ED4}"/>
              </a:ext>
            </a:extLst>
          </p:cNvPr>
          <p:cNvSpPr txBox="1"/>
          <p:nvPr/>
        </p:nvSpPr>
        <p:spPr>
          <a:xfrm flipH="1">
            <a:off x="2676698" y="1953740"/>
            <a:ext cx="7398328" cy="3257943"/>
          </a:xfrm>
          <a:prstGeom prst="rect">
            <a:avLst/>
          </a:prstGeom>
          <a:noFill/>
        </p:spPr>
        <p:txBody>
          <a:bodyPr wrap="square" rtlCol="1">
            <a:spAutoFit/>
          </a:bodyPr>
          <a:lstStyle/>
          <a:p>
            <a:pPr marL="0" marR="0" algn="ctr" rtl="1">
              <a:lnSpc>
                <a:spcPct val="107000"/>
              </a:lnSpc>
              <a:spcBef>
                <a:spcPts val="0"/>
              </a:spcBef>
              <a:spcAft>
                <a:spcPts val="800"/>
              </a:spcAft>
            </a:pPr>
            <a:r>
              <a:rPr lang="ar-SA" sz="1800" b="1" dirty="0">
                <a:effectLst/>
                <a:latin typeface="Calibri" panose="020F0502020204030204" pitchFamily="34" charset="0"/>
                <a:ea typeface="Calibri" panose="020F0502020204030204" pitchFamily="34" charset="0"/>
                <a:cs typeface="Arial" panose="020B0604020202020204" pitchFamily="34" charset="0"/>
              </a:rPr>
              <a:t>التحكم بالروبوت عن طريق الصوت باستخدام الهاتف الذكي</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ctr" rtl="1">
              <a:lnSpc>
                <a:spcPct val="107000"/>
              </a:lnSpc>
              <a:spcBef>
                <a:spcPts val="0"/>
              </a:spcBef>
              <a:spcAft>
                <a:spcPts val="800"/>
              </a:spcAft>
            </a:pPr>
            <a:r>
              <a:rPr lang="ar-SA" sz="1800" dirty="0">
                <a:effectLst/>
                <a:latin typeface="Calibri" panose="020F0502020204030204" pitchFamily="34" charset="0"/>
                <a:ea typeface="Calibri" panose="020F0502020204030204" pitchFamily="34" charset="0"/>
                <a:cs typeface="Times New Roman" panose="02020603050405020304" pitchFamily="18" charset="0"/>
              </a:rPr>
              <a:t>مشروع أعد لنيل درجة الاجازة في قسم هندسة الالكترونيات والاتصالات</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ctr" rtl="1">
              <a:lnSpc>
                <a:spcPct val="107000"/>
              </a:lnSpc>
              <a:spcBef>
                <a:spcPts val="0"/>
              </a:spcBef>
              <a:spcAft>
                <a:spcPts val="800"/>
              </a:spcAft>
            </a:pPr>
            <a:r>
              <a:rPr lang="ar-SA" sz="1800" dirty="0">
                <a:effectLst/>
                <a:latin typeface="Calibri" panose="020F0502020204030204" pitchFamily="34"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ctr" rtl="1">
              <a:lnSpc>
                <a:spcPct val="107000"/>
              </a:lnSpc>
              <a:spcBef>
                <a:spcPts val="0"/>
              </a:spcBef>
              <a:spcAft>
                <a:spcPts val="0"/>
              </a:spcAft>
            </a:pPr>
            <a:r>
              <a:rPr lang="ar-SA" sz="1800" b="1" dirty="0">
                <a:solidFill>
                  <a:srgbClr val="816000"/>
                </a:solidFill>
                <a:effectLst/>
                <a:latin typeface="Times New Roman,Bold"/>
                <a:ea typeface="Calibri" panose="020F0502020204030204" pitchFamily="34" charset="0"/>
                <a:cs typeface="Times New Roman,Bold"/>
              </a:rPr>
              <a:t>إعداد الطلاب</a:t>
            </a:r>
            <a:r>
              <a:rPr lang="en-US" sz="1800" b="1" dirty="0">
                <a:solidFill>
                  <a:srgbClr val="816000"/>
                </a:solidFill>
                <a:effectLst/>
                <a:latin typeface="Times New Roman,Bold"/>
                <a:ea typeface="Calibri" panose="020F0502020204030204" pitchFamily="34"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ctr" rtl="1">
              <a:lnSpc>
                <a:spcPct val="107000"/>
              </a:lnSpc>
              <a:spcBef>
                <a:spcPts val="0"/>
              </a:spcBef>
              <a:spcAft>
                <a:spcPts val="0"/>
              </a:spcAft>
            </a:pPr>
            <a:r>
              <a:rPr lang="en-US" sz="1800" b="1" dirty="0">
                <a:solidFill>
                  <a:srgbClr val="816000"/>
                </a:solidFill>
                <a:effectLst/>
                <a:latin typeface="Times New Roman,Bold"/>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ctr" rtl="1">
              <a:lnSpc>
                <a:spcPct val="107000"/>
              </a:lnSpc>
              <a:spcBef>
                <a:spcPts val="0"/>
              </a:spcBef>
              <a:spcAft>
                <a:spcPts val="800"/>
              </a:spcAft>
            </a:pPr>
            <a:r>
              <a:rPr lang="ar-SA" sz="1800" b="1" dirty="0">
                <a:solidFill>
                  <a:srgbClr val="000000"/>
                </a:solidFill>
                <a:effectLst/>
                <a:latin typeface="Times New Roman,Bold"/>
                <a:ea typeface="Calibri" panose="020F0502020204030204" pitchFamily="34" charset="0"/>
                <a:cs typeface="Times New Roman,Bold"/>
              </a:rPr>
              <a:t>علاء وليد </a:t>
            </a:r>
            <a:r>
              <a:rPr lang="ar-SA" sz="1800" b="1" dirty="0" err="1">
                <a:solidFill>
                  <a:srgbClr val="000000"/>
                </a:solidFill>
                <a:effectLst/>
                <a:latin typeface="Times New Roman,Bold"/>
                <a:ea typeface="Calibri" panose="020F0502020204030204" pitchFamily="34" charset="0"/>
                <a:cs typeface="Times New Roman,Bold"/>
              </a:rPr>
              <a:t>ديبو</a:t>
            </a:r>
            <a:r>
              <a:rPr lang="ar-SA" sz="1800" b="1" dirty="0">
                <a:solidFill>
                  <a:srgbClr val="000000"/>
                </a:solidFill>
                <a:effectLst/>
                <a:latin typeface="Times New Roman,Bold"/>
                <a:ea typeface="Calibri" panose="020F0502020204030204" pitchFamily="34" charset="0"/>
                <a:cs typeface="Times New Roman,Bold"/>
              </a:rPr>
              <a:t>                          كرم باسم صبيح</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ctr" rtl="1">
              <a:lnSpc>
                <a:spcPct val="107000"/>
              </a:lnSpc>
              <a:spcBef>
                <a:spcPts val="0"/>
              </a:spcBef>
              <a:spcAft>
                <a:spcPts val="800"/>
              </a:spcAft>
            </a:pPr>
            <a:r>
              <a:rPr lang="ar-SA" sz="1800" b="1" dirty="0">
                <a:solidFill>
                  <a:srgbClr val="000000"/>
                </a:solidFill>
                <a:effectLst/>
                <a:latin typeface="Times New Roman,Bold"/>
                <a:ea typeface="Calibri" panose="020F0502020204030204" pitchFamily="34" charset="0"/>
                <a:cs typeface="Times New Roman,Bold"/>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ctr" rtl="1">
              <a:lnSpc>
                <a:spcPct val="107000"/>
              </a:lnSpc>
              <a:spcBef>
                <a:spcPts val="0"/>
              </a:spcBef>
              <a:spcAft>
                <a:spcPts val="0"/>
              </a:spcAft>
            </a:pPr>
            <a:r>
              <a:rPr lang="ar-SA" sz="1800" b="1" dirty="0">
                <a:solidFill>
                  <a:srgbClr val="816000"/>
                </a:solidFill>
                <a:effectLst/>
                <a:latin typeface="Times New Roman,Bold"/>
                <a:ea typeface="Calibri" panose="020F0502020204030204" pitchFamily="34" charset="0"/>
                <a:cs typeface="Times New Roman,Bold"/>
              </a:rPr>
              <a:t>المشرف</a:t>
            </a:r>
            <a:r>
              <a:rPr lang="en-US" sz="1800" b="1" dirty="0">
                <a:solidFill>
                  <a:srgbClr val="816000"/>
                </a:solidFill>
                <a:effectLst/>
                <a:latin typeface="Times New Roman,Bold"/>
                <a:ea typeface="Calibri" panose="020F0502020204030204" pitchFamily="34"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algn="ctr" rtl="1">
              <a:lnSpc>
                <a:spcPct val="107000"/>
              </a:lnSpc>
              <a:spcBef>
                <a:spcPts val="0"/>
              </a:spcBef>
              <a:spcAft>
                <a:spcPts val="800"/>
              </a:spcAft>
            </a:pPr>
            <a:r>
              <a:rPr lang="ar-SA" sz="1800" b="1" dirty="0" err="1">
                <a:solidFill>
                  <a:srgbClr val="000000"/>
                </a:solidFill>
                <a:effectLst/>
                <a:latin typeface="Times New Roman,Bold"/>
                <a:ea typeface="Calibri" panose="020F0502020204030204" pitchFamily="34" charset="0"/>
                <a:cs typeface="Times New Roman,Bold"/>
              </a:rPr>
              <a:t>د.م</a:t>
            </a:r>
            <a:r>
              <a:rPr lang="ar-SA" sz="1800" b="1" dirty="0">
                <a:solidFill>
                  <a:srgbClr val="000000"/>
                </a:solidFill>
                <a:effectLst/>
                <a:latin typeface="Times New Roman,Bold"/>
                <a:ea typeface="Calibri" panose="020F0502020204030204" pitchFamily="34" charset="0"/>
                <a:cs typeface="Times New Roman,Bold"/>
              </a:rPr>
              <a:t> تغريد حداد</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006590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صورة 4">
            <a:extLst>
              <a:ext uri="{FF2B5EF4-FFF2-40B4-BE49-F238E27FC236}">
                <a16:creationId xmlns:a16="http://schemas.microsoft.com/office/drawing/2014/main" id="{C3E8852B-56FC-49F5-9462-ADDA22562AFA}"/>
              </a:ext>
            </a:extLst>
          </p:cNvPr>
          <p:cNvPicPr>
            <a:picLocks noChangeAspect="1"/>
          </p:cNvPicPr>
          <p:nvPr/>
        </p:nvPicPr>
        <p:blipFill rotWithShape="1">
          <a:blip r:embed="rId2">
            <a:extLst>
              <a:ext uri="{28A0092B-C50C-407E-A947-70E740481C1C}">
                <a14:useLocalDpi xmlns:a14="http://schemas.microsoft.com/office/drawing/2010/main" val="0"/>
              </a:ext>
            </a:extLst>
          </a:blip>
          <a:srcRect l="5526" t="13037" r="51974" b="6426"/>
          <a:stretch/>
        </p:blipFill>
        <p:spPr>
          <a:xfrm>
            <a:off x="128336" y="291044"/>
            <a:ext cx="4042611" cy="4192802"/>
          </a:xfrm>
          <a:prstGeom prst="rect">
            <a:avLst/>
          </a:prstGeom>
        </p:spPr>
      </p:pic>
      <p:sp>
        <p:nvSpPr>
          <p:cNvPr id="6" name="مربع نص 5">
            <a:extLst>
              <a:ext uri="{FF2B5EF4-FFF2-40B4-BE49-F238E27FC236}">
                <a16:creationId xmlns:a16="http://schemas.microsoft.com/office/drawing/2014/main" id="{4E2BCB4C-32DA-4F15-BAB3-3659A39F9D17}"/>
              </a:ext>
            </a:extLst>
          </p:cNvPr>
          <p:cNvSpPr txBox="1"/>
          <p:nvPr/>
        </p:nvSpPr>
        <p:spPr>
          <a:xfrm>
            <a:off x="4170947" y="1787280"/>
            <a:ext cx="8021053" cy="1200329"/>
          </a:xfrm>
          <a:prstGeom prst="rect">
            <a:avLst/>
          </a:prstGeom>
          <a:noFill/>
        </p:spPr>
        <p:txBody>
          <a:bodyPr wrap="square" rtlCol="1">
            <a:spAutoFit/>
          </a:bodyPr>
          <a:lstStyle/>
          <a:p>
            <a:r>
              <a:rPr lang="ar-SA" sz="2400" dirty="0">
                <a:effectLst/>
                <a:ea typeface="Calibri" panose="020F0502020204030204" pitchFamily="34" charset="0"/>
                <a:cs typeface="Calibri" panose="020F0502020204030204" pitchFamily="34" charset="0"/>
              </a:rPr>
              <a:t>تعد وحدة البلوتوث النمطية </a:t>
            </a:r>
            <a:r>
              <a:rPr lang="en-US" sz="2400" dirty="0">
                <a:effectLst/>
                <a:latin typeface="Calibri" panose="020F0502020204030204" pitchFamily="34" charset="0"/>
                <a:ea typeface="Calibri" panose="020F0502020204030204" pitchFamily="34" charset="0"/>
              </a:rPr>
              <a:t>HC-05</a:t>
            </a:r>
            <a:r>
              <a:rPr lang="ar-SA" sz="2400" dirty="0">
                <a:effectLst/>
                <a:latin typeface="Calibri" panose="020F0502020204030204" pitchFamily="34" charset="0"/>
                <a:ea typeface="Calibri" panose="020F0502020204030204" pitchFamily="34" charset="0"/>
              </a:rPr>
              <a:t>من الوحدات المناسبة والجيدة التي تستخدم تقنية البلوتوث للربط والاتصال مع المتحكمات الدقيقة، ولوحات التحكم مثل </a:t>
            </a:r>
            <a:r>
              <a:rPr lang="en-US" sz="2400" dirty="0">
                <a:effectLst/>
                <a:latin typeface="Bahnschrift" panose="020B0502040204020203" pitchFamily="34" charset="0"/>
                <a:ea typeface="Calibri" panose="020F0502020204030204" pitchFamily="34" charset="0"/>
                <a:cs typeface="Calibri" panose="020F0502020204030204" pitchFamily="34" charset="0"/>
              </a:rPr>
              <a:t>Basic</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stamp</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Arduino</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Raspberry</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Pi</a:t>
            </a:r>
            <a:endParaRPr lang="ar-SY" sz="2400" dirty="0"/>
          </a:p>
        </p:txBody>
      </p:sp>
      <p:sp>
        <p:nvSpPr>
          <p:cNvPr id="7" name="مربع نص 6">
            <a:extLst>
              <a:ext uri="{FF2B5EF4-FFF2-40B4-BE49-F238E27FC236}">
                <a16:creationId xmlns:a16="http://schemas.microsoft.com/office/drawing/2014/main" id="{6C1444AA-5E91-4E28-839F-4DB4256D1457}"/>
              </a:ext>
            </a:extLst>
          </p:cNvPr>
          <p:cNvSpPr txBox="1"/>
          <p:nvPr/>
        </p:nvSpPr>
        <p:spPr>
          <a:xfrm>
            <a:off x="8646695" y="-45750"/>
            <a:ext cx="3545305" cy="523220"/>
          </a:xfrm>
          <a:prstGeom prst="rect">
            <a:avLst/>
          </a:prstGeom>
          <a:noFill/>
        </p:spPr>
        <p:txBody>
          <a:bodyPr wrap="square" rtlCol="1">
            <a:spAutoFit/>
          </a:bodyPr>
          <a:lstStyle/>
          <a:p>
            <a:r>
              <a:rPr lang="ar-SA" sz="2800" dirty="0">
                <a:effectLst/>
                <a:latin typeface="Arial,Bold"/>
                <a:ea typeface="Calibri" panose="020F0502020204030204" pitchFamily="34" charset="0"/>
                <a:cs typeface="DecoType Naskh" panose="02010400000000000000" pitchFamily="2" charset="-78"/>
              </a:rPr>
              <a:t>وحدة البلوتوث </a:t>
            </a:r>
            <a:r>
              <a:rPr lang="ar-SA" sz="2800" dirty="0">
                <a:effectLst/>
                <a:latin typeface="Bahnschrift" panose="020B0502040204020203" pitchFamily="34" charset="0"/>
                <a:ea typeface="Calibri" panose="020F0502020204030204" pitchFamily="34" charset="0"/>
                <a:cs typeface="DecoType Naskh" panose="02010400000000000000" pitchFamily="2" charset="-78"/>
              </a:rPr>
              <a:t>05-</a:t>
            </a:r>
            <a:r>
              <a:rPr lang="ar-SA" sz="2800" dirty="0">
                <a:effectLst/>
                <a:ea typeface="Calibri" panose="020F0502020204030204" pitchFamily="34" charset="0"/>
                <a:cs typeface="Calibri,Bold"/>
              </a:rPr>
              <a:t> </a:t>
            </a:r>
            <a:r>
              <a:rPr lang="en-US" sz="2800" dirty="0">
                <a:effectLst/>
                <a:latin typeface="Bahnschrift" panose="020B0502040204020203" pitchFamily="34" charset="0"/>
                <a:ea typeface="Calibri" panose="020F0502020204030204" pitchFamily="34" charset="0"/>
                <a:cs typeface="DecoType Naskh" panose="02010400000000000000" pitchFamily="2" charset="-78"/>
              </a:rPr>
              <a:t>HC</a:t>
            </a:r>
            <a:r>
              <a:rPr lang="ar-SY" sz="2800" dirty="0">
                <a:effectLst/>
                <a:latin typeface="Calibri" panose="020F0502020204030204" pitchFamily="34" charset="0"/>
                <a:ea typeface="Calibri" panose="020F0502020204030204" pitchFamily="34" charset="0"/>
                <a:cs typeface="DecoType Naskh" panose="02010400000000000000" pitchFamily="2" charset="-78"/>
              </a:rPr>
              <a:t>:</a:t>
            </a:r>
            <a:endParaRPr lang="ar-SY" sz="2800" dirty="0"/>
          </a:p>
        </p:txBody>
      </p:sp>
      <p:sp>
        <p:nvSpPr>
          <p:cNvPr id="8" name="مربع نص 7">
            <a:extLst>
              <a:ext uri="{FF2B5EF4-FFF2-40B4-BE49-F238E27FC236}">
                <a16:creationId xmlns:a16="http://schemas.microsoft.com/office/drawing/2014/main" id="{DBD419C8-060A-4A9E-8FD2-7C1A546670F3}"/>
              </a:ext>
            </a:extLst>
          </p:cNvPr>
          <p:cNvSpPr txBox="1"/>
          <p:nvPr/>
        </p:nvSpPr>
        <p:spPr>
          <a:xfrm>
            <a:off x="4170946" y="3870392"/>
            <a:ext cx="8021053" cy="1651799"/>
          </a:xfrm>
          <a:prstGeom prst="rect">
            <a:avLst/>
          </a:prstGeom>
          <a:noFill/>
        </p:spPr>
        <p:txBody>
          <a:bodyPr wrap="square" rtlCol="1">
            <a:spAutoFit/>
          </a:bodyPr>
          <a:lstStyle/>
          <a:p>
            <a:pPr marL="0" marR="0" algn="r" rtl="1">
              <a:lnSpc>
                <a:spcPct val="107000"/>
              </a:lnSpc>
              <a:spcBef>
                <a:spcPts val="0"/>
              </a:spcBef>
              <a:spcAft>
                <a:spcPts val="800"/>
              </a:spcAft>
            </a:pPr>
            <a:r>
              <a:rPr lang="ar-SA" sz="2400" dirty="0">
                <a:effectLst/>
                <a:latin typeface="Calibri" panose="020F0502020204030204" pitchFamily="34" charset="0"/>
                <a:ea typeface="Calibri" panose="020F0502020204030204" pitchFamily="34" charset="0"/>
                <a:cs typeface="Calibri" panose="020F0502020204030204" pitchFamily="34" charset="0"/>
              </a:rPr>
              <a:t>تستخدم وحدة البلوتوث الاتصال التسلسلي </a:t>
            </a:r>
            <a:r>
              <a:rPr lang="en-US" sz="2400" dirty="0">
                <a:effectLst/>
                <a:latin typeface="Bahnschrift" panose="020B0502040204020203" pitchFamily="34" charset="0"/>
                <a:ea typeface="Calibri" panose="020F0502020204030204" pitchFamily="34" charset="0"/>
                <a:cs typeface="Calibri" panose="020F0502020204030204" pitchFamily="34" charset="0"/>
              </a:rPr>
              <a:t>Serial Communication</a:t>
            </a:r>
            <a:r>
              <a:rPr lang="ar-SA" sz="2400" dirty="0">
                <a:effectLst/>
                <a:latin typeface="Calibri" panose="020F0502020204030204" pitchFamily="34" charset="0"/>
                <a:ea typeface="Calibri" panose="020F0502020204030204" pitchFamily="34" charset="0"/>
                <a:cs typeface="Calibri" panose="020F0502020204030204" pitchFamily="34" charset="0"/>
              </a:rPr>
              <a:t>، ويمكن أن تعمل بطريقتين، الأولى طريقة الأوامر </a:t>
            </a:r>
            <a:r>
              <a:rPr lang="en-US" sz="2400" dirty="0">
                <a:effectLst/>
                <a:latin typeface="Bahnschrift" panose="020B0502040204020203" pitchFamily="34" charset="0"/>
                <a:ea typeface="Calibri" panose="020F0502020204030204" pitchFamily="34" charset="0"/>
                <a:cs typeface="Calibri" panose="020F0502020204030204" pitchFamily="34" charset="0"/>
              </a:rPr>
              <a:t>Command</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Mode</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A" sz="2400" dirty="0">
                <a:effectLst/>
                <a:latin typeface="Calibri" panose="020F0502020204030204" pitchFamily="34" charset="0"/>
                <a:ea typeface="Calibri" panose="020F0502020204030204" pitchFamily="34" charset="0"/>
                <a:cs typeface="Calibri" panose="020F0502020204030204" pitchFamily="34" charset="0"/>
              </a:rPr>
              <a:t>حيث يتم فيها إرسال أوامر الـ </a:t>
            </a:r>
            <a:r>
              <a:rPr lang="en-US" sz="2400" dirty="0">
                <a:effectLst/>
                <a:latin typeface="Calibri" panose="020F0502020204030204" pitchFamily="34" charset="0"/>
                <a:ea typeface="Calibri" panose="020F0502020204030204" pitchFamily="34" charset="0"/>
                <a:cs typeface="Calibri" panose="020F0502020204030204" pitchFamily="34" charset="0"/>
              </a:rPr>
              <a:t>AT</a:t>
            </a:r>
            <a:r>
              <a:rPr lang="ar-SA" sz="2400" dirty="0">
                <a:effectLst/>
                <a:latin typeface="Calibri" panose="020F0502020204030204" pitchFamily="34" charset="0"/>
                <a:ea typeface="Calibri" panose="020F0502020204030204" pitchFamily="34" charset="0"/>
                <a:cs typeface="Calibri" panose="020F0502020204030204" pitchFamily="34" charset="0"/>
              </a:rPr>
              <a:t> للوحدة. والطريقة الثانية هي طريقة البينات </a:t>
            </a:r>
            <a:r>
              <a:rPr lang="en-US" sz="2400" dirty="0">
                <a:effectLst/>
                <a:latin typeface="Bahnschrift" panose="020B0502040204020203" pitchFamily="34" charset="0"/>
                <a:ea typeface="Calibri" panose="020F0502020204030204" pitchFamily="34" charset="0"/>
                <a:cs typeface="Calibri" panose="020F0502020204030204" pitchFamily="34" charset="0"/>
              </a:rPr>
              <a:t>Data</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Mode</a:t>
            </a:r>
            <a:r>
              <a:rPr lang="ar-SA" sz="2400" dirty="0">
                <a:effectLst/>
                <a:latin typeface="Calibri" panose="020F0502020204030204" pitchFamily="34" charset="0"/>
                <a:ea typeface="Calibri" panose="020F0502020204030204" pitchFamily="34" charset="0"/>
                <a:cs typeface="Calibri" panose="020F0502020204030204" pitchFamily="34" charset="0"/>
              </a:rPr>
              <a:t>، حيث يمكن إرسال البيانات إلى وحدة بلوتوث أخرى واستقبالها.</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099973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287A9696-B0DF-4BF7-8587-628271975849}"/>
              </a:ext>
            </a:extLst>
          </p:cNvPr>
          <p:cNvSpPr txBox="1"/>
          <p:nvPr/>
        </p:nvSpPr>
        <p:spPr>
          <a:xfrm>
            <a:off x="5422231" y="523220"/>
            <a:ext cx="6769769" cy="523220"/>
          </a:xfrm>
          <a:prstGeom prst="rect">
            <a:avLst/>
          </a:prstGeom>
          <a:noFill/>
        </p:spPr>
        <p:txBody>
          <a:bodyPr wrap="square" rtlCol="1">
            <a:spAutoFit/>
          </a:bodyPr>
          <a:lstStyle/>
          <a:p>
            <a:r>
              <a:rPr lang="ar-SA" sz="2800" dirty="0">
                <a:effectLst/>
                <a:latin typeface="Bahnschrift" panose="020B0502040204020203" pitchFamily="34" charset="0"/>
                <a:ea typeface="Calibri" panose="020F0502020204030204" pitchFamily="34" charset="0"/>
                <a:cs typeface="DecoType Naskh" panose="02010400000000000000" pitchFamily="2" charset="-78"/>
              </a:rPr>
              <a:t>برمجة الأردوينو</a:t>
            </a:r>
            <a:r>
              <a:rPr lang="en-US" sz="2800" dirty="0">
                <a:effectLst/>
                <a:latin typeface="Bahnschrift" panose="020B0502040204020203" pitchFamily="34" charset="0"/>
                <a:ea typeface="Calibri" panose="020F0502020204030204" pitchFamily="34" charset="0"/>
                <a:cs typeface="DecoType Naskh" panose="02010400000000000000" pitchFamily="2" charset="-78"/>
              </a:rPr>
              <a:t>:</a:t>
            </a:r>
            <a:endParaRPr lang="ar-SY" sz="2800" dirty="0"/>
          </a:p>
        </p:txBody>
      </p:sp>
      <p:sp>
        <p:nvSpPr>
          <p:cNvPr id="3" name="مربع نص 2">
            <a:extLst>
              <a:ext uri="{FF2B5EF4-FFF2-40B4-BE49-F238E27FC236}">
                <a16:creationId xmlns:a16="http://schemas.microsoft.com/office/drawing/2014/main" id="{F73FEF1F-FC04-4AB4-8809-AFDFDFF992F4}"/>
              </a:ext>
            </a:extLst>
          </p:cNvPr>
          <p:cNvSpPr txBox="1"/>
          <p:nvPr/>
        </p:nvSpPr>
        <p:spPr>
          <a:xfrm>
            <a:off x="0" y="0"/>
            <a:ext cx="12192000" cy="523220"/>
          </a:xfrm>
          <a:prstGeom prst="rect">
            <a:avLst/>
          </a:prstGeom>
          <a:noFill/>
        </p:spPr>
        <p:txBody>
          <a:bodyPr wrap="square" rtlCol="1">
            <a:spAutoFit/>
          </a:bodyPr>
          <a:lstStyle/>
          <a:p>
            <a:pPr algn="ctr"/>
            <a:r>
              <a:rPr lang="ar-SY" sz="2800" dirty="0">
                <a:cs typeface="DecoType Naskh" panose="02010400000000000000" pitchFamily="2" charset="-78"/>
              </a:rPr>
              <a:t>القسم العملي</a:t>
            </a:r>
            <a:r>
              <a:rPr lang="ar-SY" sz="2800" dirty="0"/>
              <a:t>:</a:t>
            </a:r>
          </a:p>
        </p:txBody>
      </p:sp>
      <p:sp>
        <p:nvSpPr>
          <p:cNvPr id="4" name="مربع نص 3">
            <a:extLst>
              <a:ext uri="{FF2B5EF4-FFF2-40B4-BE49-F238E27FC236}">
                <a16:creationId xmlns:a16="http://schemas.microsoft.com/office/drawing/2014/main" id="{B5B69946-6611-4161-B71B-8128612DA780}"/>
              </a:ext>
            </a:extLst>
          </p:cNvPr>
          <p:cNvSpPr txBox="1"/>
          <p:nvPr/>
        </p:nvSpPr>
        <p:spPr>
          <a:xfrm>
            <a:off x="2229853" y="1046440"/>
            <a:ext cx="8566484" cy="466281"/>
          </a:xfrm>
          <a:prstGeom prst="rect">
            <a:avLst/>
          </a:prstGeom>
          <a:noFill/>
        </p:spPr>
        <p:txBody>
          <a:bodyPr wrap="square" rtlCol="1">
            <a:spAutoFit/>
          </a:bodyPr>
          <a:lstStyle/>
          <a:p>
            <a:pPr marL="0" marR="0" algn="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Calibri" panose="020F0502020204030204" pitchFamily="34" charset="0"/>
              </a:rPr>
              <a:t>يمكن برمجة </a:t>
            </a:r>
            <a:r>
              <a:rPr lang="en-US" sz="2400" dirty="0">
                <a:effectLst/>
                <a:latin typeface="Bahnschrift" panose="020B0502040204020203" pitchFamily="34" charset="0"/>
                <a:ea typeface="Calibri" panose="020F0502020204030204" pitchFamily="34" charset="0"/>
                <a:cs typeface="Calibri" panose="020F0502020204030204" pitchFamily="34" charset="0"/>
              </a:rPr>
              <a:t>Arduino</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Uno</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A" sz="2400" dirty="0">
                <a:effectLst/>
                <a:latin typeface="Calibri" panose="020F0502020204030204" pitchFamily="34" charset="0"/>
                <a:ea typeface="Calibri" panose="020F0502020204030204" pitchFamily="34" charset="0"/>
                <a:cs typeface="Calibri" panose="020F0502020204030204" pitchFamily="34" charset="0"/>
              </a:rPr>
              <a:t>باستخدام برنامج </a:t>
            </a:r>
            <a:r>
              <a:rPr lang="en-US" sz="2400" dirty="0">
                <a:effectLst/>
                <a:latin typeface="Bahnschrift" panose="020B0502040204020203" pitchFamily="34" charset="0"/>
                <a:ea typeface="Calibri" panose="020F0502020204030204" pitchFamily="34" charset="0"/>
                <a:cs typeface="Calibri" panose="020F0502020204030204" pitchFamily="34" charset="0"/>
              </a:rPr>
              <a:t>Arduino</a:t>
            </a:r>
            <a:r>
              <a:rPr lang="ar-SA" sz="2400" dirty="0">
                <a:effectLst/>
                <a:latin typeface="Calibri" panose="020F0502020204030204" pitchFamily="34" charset="0"/>
                <a:ea typeface="Calibri" panose="020F0502020204030204" pitchFamily="34" charset="0"/>
                <a:cs typeface="Calibri" panose="020F0502020204030204" pitchFamily="34" charset="0"/>
              </a:rPr>
              <a:t>.</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6" name="صورة 5">
            <a:extLst>
              <a:ext uri="{FF2B5EF4-FFF2-40B4-BE49-F238E27FC236}">
                <a16:creationId xmlns:a16="http://schemas.microsoft.com/office/drawing/2014/main" id="{DE9A3EE3-F4CA-4CB9-80DB-F4B9D985E6EF}"/>
              </a:ext>
            </a:extLst>
          </p:cNvPr>
          <p:cNvPicPr>
            <a:picLocks noChangeAspect="1"/>
          </p:cNvPicPr>
          <p:nvPr/>
        </p:nvPicPr>
        <p:blipFill>
          <a:blip r:embed="rId2"/>
          <a:stretch>
            <a:fillRect/>
          </a:stretch>
        </p:blipFill>
        <p:spPr>
          <a:xfrm>
            <a:off x="0" y="1512720"/>
            <a:ext cx="4648849" cy="5387393"/>
          </a:xfrm>
          <a:prstGeom prst="rect">
            <a:avLst/>
          </a:prstGeom>
        </p:spPr>
      </p:pic>
      <p:sp>
        <p:nvSpPr>
          <p:cNvPr id="7" name="مربع نص 6">
            <a:extLst>
              <a:ext uri="{FF2B5EF4-FFF2-40B4-BE49-F238E27FC236}">
                <a16:creationId xmlns:a16="http://schemas.microsoft.com/office/drawing/2014/main" id="{6500B37F-A9F1-45F1-B68C-E68B7A902B35}"/>
              </a:ext>
            </a:extLst>
          </p:cNvPr>
          <p:cNvSpPr txBox="1"/>
          <p:nvPr/>
        </p:nvSpPr>
        <p:spPr>
          <a:xfrm>
            <a:off x="4648849" y="2196149"/>
            <a:ext cx="6147488" cy="461665"/>
          </a:xfrm>
          <a:prstGeom prst="rect">
            <a:avLst/>
          </a:prstGeom>
          <a:noFill/>
        </p:spPr>
        <p:txBody>
          <a:bodyPr wrap="square" rtlCol="1">
            <a:spAutoFit/>
          </a:bodyPr>
          <a:lstStyle/>
          <a:p>
            <a:r>
              <a:rPr lang="ar-SY" sz="2400" dirty="0">
                <a:cs typeface="DecoType Naskh" panose="02010400000000000000" pitchFamily="2" charset="-78"/>
              </a:rPr>
              <a:t>حيث يتم كتابة الكود و من ثم تحميله الى المتحكم </a:t>
            </a:r>
            <a:r>
              <a:rPr lang="en-US" sz="2400" dirty="0">
                <a:effectLst/>
                <a:latin typeface="Bahnschrift" panose="020B0502040204020203" pitchFamily="34" charset="0"/>
                <a:ea typeface="Calibri" panose="020F0502020204030204" pitchFamily="34" charset="0"/>
                <a:cs typeface="Calibri" panose="020F0502020204030204" pitchFamily="34" charset="0"/>
              </a:rPr>
              <a:t>Arduino</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Uno</a:t>
            </a:r>
            <a:r>
              <a:rPr lang="en-US" sz="2400" dirty="0">
                <a:effectLst/>
                <a:latin typeface="Calibri" panose="020F0502020204030204" pitchFamily="34" charset="0"/>
                <a:ea typeface="Calibri" panose="020F0502020204030204" pitchFamily="34" charset="0"/>
                <a:cs typeface="Calibri" panose="020F0502020204030204" pitchFamily="34" charset="0"/>
              </a:rPr>
              <a:t> </a:t>
            </a:r>
            <a:endParaRPr lang="ar-SY" sz="2400" dirty="0"/>
          </a:p>
        </p:txBody>
      </p:sp>
      <p:sp>
        <p:nvSpPr>
          <p:cNvPr id="8" name="مربع نص 7">
            <a:extLst>
              <a:ext uri="{FF2B5EF4-FFF2-40B4-BE49-F238E27FC236}">
                <a16:creationId xmlns:a16="http://schemas.microsoft.com/office/drawing/2014/main" id="{7F465278-4BBB-44AA-9A21-9FDA50ECD8DF}"/>
              </a:ext>
            </a:extLst>
          </p:cNvPr>
          <p:cNvSpPr txBox="1"/>
          <p:nvPr/>
        </p:nvSpPr>
        <p:spPr>
          <a:xfrm>
            <a:off x="4648849" y="4923092"/>
            <a:ext cx="6147488" cy="1260345"/>
          </a:xfrm>
          <a:prstGeom prst="rect">
            <a:avLst/>
          </a:prstGeom>
          <a:noFill/>
        </p:spPr>
        <p:txBody>
          <a:bodyPr wrap="square" rtlCol="1">
            <a:spAutoFit/>
          </a:bodyPr>
          <a:lstStyle/>
          <a:p>
            <a:pPr marL="0" marR="0" algn="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Calibri" panose="020F0502020204030204" pitchFamily="34" charset="0"/>
              </a:rPr>
              <a:t>يأتي </a:t>
            </a:r>
            <a:r>
              <a:rPr lang="en-US" sz="2400" dirty="0">
                <a:effectLst/>
                <a:latin typeface="Bahnschrift" panose="020B0502040204020203" pitchFamily="34" charset="0"/>
                <a:ea typeface="Calibri" panose="020F0502020204030204" pitchFamily="34" charset="0"/>
                <a:cs typeface="Calibri" panose="020F0502020204030204" pitchFamily="34" charset="0"/>
              </a:rPr>
              <a:t>ATmega328</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A" sz="2400" dirty="0">
                <a:effectLst/>
                <a:latin typeface="Calibri" panose="020F0502020204030204" pitchFamily="34" charset="0"/>
                <a:ea typeface="Calibri" panose="020F0502020204030204" pitchFamily="34" charset="0"/>
                <a:cs typeface="Calibri" panose="020F0502020204030204" pitchFamily="34" charset="0"/>
              </a:rPr>
              <a:t>الموجود على </a:t>
            </a:r>
            <a:r>
              <a:rPr lang="en-US" sz="2400" dirty="0">
                <a:effectLst/>
                <a:latin typeface="Bahnschrift" panose="020B0502040204020203" pitchFamily="34" charset="0"/>
                <a:ea typeface="Calibri" panose="020F0502020204030204" pitchFamily="34" charset="0"/>
                <a:cs typeface="Calibri" panose="020F0502020204030204" pitchFamily="34" charset="0"/>
              </a:rPr>
              <a:t>Arduino</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Uno</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A" sz="2400" dirty="0">
                <a:effectLst/>
                <a:latin typeface="Calibri" panose="020F0502020204030204" pitchFamily="34" charset="0"/>
                <a:ea typeface="Calibri" panose="020F0502020204030204" pitchFamily="34" charset="0"/>
                <a:cs typeface="Calibri" panose="020F0502020204030204" pitchFamily="34" charset="0"/>
              </a:rPr>
              <a:t>مُجهز مسبقًا بمحمل إقلاع يسمح لك بتحميل رمز جديد إليه دون استخدام مبرمج أجهزة خارجي.</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9" name="مربع نص 8">
            <a:extLst>
              <a:ext uri="{FF2B5EF4-FFF2-40B4-BE49-F238E27FC236}">
                <a16:creationId xmlns:a16="http://schemas.microsoft.com/office/drawing/2014/main" id="{72F70CCD-C948-4D50-8239-AD5EFC74E788}"/>
              </a:ext>
            </a:extLst>
          </p:cNvPr>
          <p:cNvSpPr txBox="1"/>
          <p:nvPr/>
        </p:nvSpPr>
        <p:spPr>
          <a:xfrm>
            <a:off x="4648849" y="3341243"/>
            <a:ext cx="6147488" cy="865173"/>
          </a:xfrm>
          <a:prstGeom prst="rect">
            <a:avLst/>
          </a:prstGeom>
          <a:noFill/>
        </p:spPr>
        <p:txBody>
          <a:bodyPr wrap="square" rtlCol="1">
            <a:spAutoFit/>
          </a:bodyPr>
          <a:lstStyle/>
          <a:p>
            <a:pPr marL="0" marR="0" algn="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Calibri" panose="020F0502020204030204" pitchFamily="34" charset="0"/>
              </a:rPr>
              <a:t>يستخدم برنامج </a:t>
            </a:r>
            <a:r>
              <a:rPr lang="en-US" sz="2400" dirty="0">
                <a:effectLst/>
                <a:latin typeface="Calibri" panose="020F0502020204030204" pitchFamily="34" charset="0"/>
                <a:ea typeface="Calibri" panose="020F0502020204030204" pitchFamily="34" charset="0"/>
                <a:cs typeface="Calibri" panose="020F0502020204030204" pitchFamily="34" charset="0"/>
              </a:rPr>
              <a:t>Arduino</a:t>
            </a:r>
            <a:r>
              <a:rPr lang="ar-SA" sz="2400" dirty="0">
                <a:effectLst/>
                <a:latin typeface="Calibri" panose="020F0502020204030204" pitchFamily="34" charset="0"/>
                <a:ea typeface="Calibri" panose="020F0502020204030204" pitchFamily="34" charset="0"/>
                <a:cs typeface="Calibri" panose="020F0502020204030204" pitchFamily="34" charset="0"/>
              </a:rPr>
              <a:t> للسماح لك بتحميل الكود بمجرد الضغط على زر التحميل في بيئة </a:t>
            </a:r>
            <a:r>
              <a:rPr lang="en-US" sz="2400" dirty="0">
                <a:effectLst/>
                <a:latin typeface="Calibri" panose="020F0502020204030204" pitchFamily="34" charset="0"/>
                <a:ea typeface="Calibri" panose="020F0502020204030204" pitchFamily="34" charset="0"/>
                <a:cs typeface="Calibri" panose="020F0502020204030204" pitchFamily="34" charset="0"/>
              </a:rPr>
              <a:t>Arduino</a:t>
            </a:r>
            <a:r>
              <a:rPr lang="ar-SA" sz="2400" dirty="0">
                <a:effectLst/>
                <a:latin typeface="Calibri" panose="020F0502020204030204" pitchFamily="34" charset="0"/>
                <a:ea typeface="Calibri" panose="020F0502020204030204" pitchFamily="34" charset="0"/>
                <a:cs typeface="Calibri" panose="020F0502020204030204" pitchFamily="34" charset="0"/>
              </a:rPr>
              <a:t>. </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100178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مربع نص 2">
            <a:extLst>
              <a:ext uri="{FF2B5EF4-FFF2-40B4-BE49-F238E27FC236}">
                <a16:creationId xmlns:a16="http://schemas.microsoft.com/office/drawing/2014/main" id="{7BA0D2F9-21C1-4305-89CD-C5E0B57CEC84}"/>
              </a:ext>
            </a:extLst>
          </p:cNvPr>
          <p:cNvSpPr txBox="1"/>
          <p:nvPr/>
        </p:nvSpPr>
        <p:spPr>
          <a:xfrm>
            <a:off x="6096000" y="0"/>
            <a:ext cx="6096000" cy="523220"/>
          </a:xfrm>
          <a:prstGeom prst="rect">
            <a:avLst/>
          </a:prstGeom>
          <a:noFill/>
        </p:spPr>
        <p:txBody>
          <a:bodyPr wrap="square">
            <a:spAutoFit/>
          </a:bodyPr>
          <a:lstStyle/>
          <a:p>
            <a:r>
              <a:rPr lang="ar-SY" sz="2800" dirty="0">
                <a:effectLst/>
                <a:latin typeface="Calibri" panose="020F0502020204030204" pitchFamily="34" charset="0"/>
                <a:ea typeface="Calibri" panose="020F0502020204030204" pitchFamily="34" charset="0"/>
                <a:cs typeface="DecoType Naskh" panose="02010400000000000000" pitchFamily="2" charset="-78"/>
              </a:rPr>
              <a:t>مرحلة المحاكاة:</a:t>
            </a:r>
            <a:endParaRPr lang="ar-SY" sz="2800" dirty="0"/>
          </a:p>
        </p:txBody>
      </p:sp>
      <p:sp>
        <p:nvSpPr>
          <p:cNvPr id="4" name="مربع نص 3">
            <a:extLst>
              <a:ext uri="{FF2B5EF4-FFF2-40B4-BE49-F238E27FC236}">
                <a16:creationId xmlns:a16="http://schemas.microsoft.com/office/drawing/2014/main" id="{00F8F39B-8EF1-421C-BF94-C146693CDFBC}"/>
              </a:ext>
            </a:extLst>
          </p:cNvPr>
          <p:cNvSpPr txBox="1"/>
          <p:nvPr/>
        </p:nvSpPr>
        <p:spPr>
          <a:xfrm>
            <a:off x="5438273" y="650176"/>
            <a:ext cx="6753727" cy="461665"/>
          </a:xfrm>
          <a:prstGeom prst="rect">
            <a:avLst/>
          </a:prstGeom>
          <a:noFill/>
        </p:spPr>
        <p:txBody>
          <a:bodyPr wrap="square" rtlCol="1">
            <a:spAutoFit/>
          </a:bodyPr>
          <a:lstStyle/>
          <a:p>
            <a:r>
              <a:rPr lang="ar-SY" sz="2400" dirty="0">
                <a:effectLst/>
                <a:ea typeface="Calibri" panose="020F0502020204030204" pitchFamily="34" charset="0"/>
                <a:cs typeface="Calibri" panose="020F0502020204030204" pitchFamily="34" charset="0"/>
              </a:rPr>
              <a:t>وصل دارة </a:t>
            </a:r>
            <a:r>
              <a:rPr lang="en-US" sz="2400" dirty="0">
                <a:effectLst/>
                <a:latin typeface="Bahnschrift" panose="020B0502040204020203" pitchFamily="34" charset="0"/>
                <a:ea typeface="Calibri" panose="020F0502020204030204" pitchFamily="34" charset="0"/>
                <a:cs typeface="Calibri" panose="020F0502020204030204" pitchFamily="34" charset="0"/>
              </a:rPr>
              <a:t>HC-05</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Bluetooth</a:t>
            </a:r>
            <a:r>
              <a:rPr lang="en-US" sz="2400" dirty="0">
                <a:effectLst/>
                <a:latin typeface="Calibri" panose="020F0502020204030204" pitchFamily="34" charset="0"/>
                <a:ea typeface="Calibri" panose="020F0502020204030204" pitchFamily="34" charset="0"/>
              </a:rPr>
              <a:t> </a:t>
            </a:r>
            <a:r>
              <a:rPr lang="ar-SY" sz="2400" dirty="0">
                <a:effectLst/>
                <a:ea typeface="Calibri" panose="020F0502020204030204" pitchFamily="34" charset="0"/>
                <a:cs typeface="Calibri" panose="020F0502020204030204" pitchFamily="34" charset="0"/>
              </a:rPr>
              <a:t>مع </a:t>
            </a:r>
            <a:r>
              <a:rPr lang="en-US" sz="2400" dirty="0">
                <a:effectLst/>
                <a:latin typeface="Bahnschrift" panose="020B0502040204020203" pitchFamily="34" charset="0"/>
                <a:ea typeface="Calibri" panose="020F0502020204030204" pitchFamily="34" charset="0"/>
                <a:cs typeface="Calibri" panose="020F0502020204030204" pitchFamily="34" charset="0"/>
              </a:rPr>
              <a:t>Arduino</a:t>
            </a:r>
            <a:r>
              <a:rPr lang="en-US" sz="2400" dirty="0">
                <a:effectLst/>
                <a:latin typeface="Calibri" panose="020F0502020204030204" pitchFamily="34" charset="0"/>
                <a:ea typeface="Calibri" panose="020F0502020204030204" pitchFamily="34" charset="0"/>
              </a:rPr>
              <a:t>_</a:t>
            </a:r>
            <a:r>
              <a:rPr lang="en-US" sz="2400" dirty="0">
                <a:effectLst/>
                <a:latin typeface="Bahnschrift" panose="020B0502040204020203" pitchFamily="34" charset="0"/>
                <a:ea typeface="Calibri" panose="020F0502020204030204" pitchFamily="34" charset="0"/>
                <a:cs typeface="Calibri" panose="020F0502020204030204" pitchFamily="34" charset="0"/>
              </a:rPr>
              <a:t>UNO</a:t>
            </a:r>
            <a:endParaRPr lang="ar-SY" sz="2400" dirty="0"/>
          </a:p>
        </p:txBody>
      </p:sp>
      <p:pic>
        <p:nvPicPr>
          <p:cNvPr id="5" name="صورة 4">
            <a:extLst>
              <a:ext uri="{FF2B5EF4-FFF2-40B4-BE49-F238E27FC236}">
                <a16:creationId xmlns:a16="http://schemas.microsoft.com/office/drawing/2014/main" id="{D3AC4D9B-1A6A-42BC-AF15-C5AE32B1F59C}"/>
              </a:ext>
            </a:extLst>
          </p:cNvPr>
          <p:cNvPicPr/>
          <p:nvPr/>
        </p:nvPicPr>
        <p:blipFill>
          <a:blip r:embed="rId2"/>
          <a:stretch>
            <a:fillRect/>
          </a:stretch>
        </p:blipFill>
        <p:spPr>
          <a:xfrm>
            <a:off x="1853748" y="1430471"/>
            <a:ext cx="8484503" cy="3997058"/>
          </a:xfrm>
          <a:prstGeom prst="rect">
            <a:avLst/>
          </a:prstGeom>
        </p:spPr>
      </p:pic>
    </p:spTree>
    <p:extLst>
      <p:ext uri="{BB962C8B-B14F-4D97-AF65-F5344CB8AC3E}">
        <p14:creationId xmlns:p14="http://schemas.microsoft.com/office/powerpoint/2010/main" val="27573734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F2A724D1-1CE8-4D55-B518-BA2FAF3A3ED3}"/>
              </a:ext>
            </a:extLst>
          </p:cNvPr>
          <p:cNvSpPr txBox="1"/>
          <p:nvPr/>
        </p:nvSpPr>
        <p:spPr>
          <a:xfrm>
            <a:off x="5005136" y="0"/>
            <a:ext cx="7186864" cy="461665"/>
          </a:xfrm>
          <a:prstGeom prst="rect">
            <a:avLst/>
          </a:prstGeom>
          <a:noFill/>
        </p:spPr>
        <p:txBody>
          <a:bodyPr wrap="square" rtlCol="1">
            <a:spAutoFit/>
          </a:bodyPr>
          <a:lstStyle/>
          <a:p>
            <a:r>
              <a:rPr lang="ar-SY" sz="2400" dirty="0">
                <a:effectLst/>
                <a:ea typeface="Calibri" panose="020F0502020204030204" pitchFamily="34" charset="0"/>
                <a:cs typeface="Calibri" panose="020F0502020204030204" pitchFamily="34" charset="0"/>
              </a:rPr>
              <a:t>وصل المحركات مع ال </a:t>
            </a:r>
            <a:r>
              <a:rPr lang="en-US" sz="2400" dirty="0">
                <a:effectLst/>
                <a:latin typeface="Bahnschrift" panose="020B0502040204020203" pitchFamily="34" charset="0"/>
                <a:ea typeface="Calibri" panose="020F0502020204030204" pitchFamily="34" charset="0"/>
                <a:cs typeface="Calibri" panose="020F0502020204030204" pitchFamily="34" charset="0"/>
              </a:rPr>
              <a:t>L298</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H</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Bridge</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Module</a:t>
            </a:r>
            <a:endParaRPr lang="ar-SY" sz="2400" dirty="0"/>
          </a:p>
        </p:txBody>
      </p:sp>
      <p:pic>
        <p:nvPicPr>
          <p:cNvPr id="3" name="صورة 2">
            <a:extLst>
              <a:ext uri="{FF2B5EF4-FFF2-40B4-BE49-F238E27FC236}">
                <a16:creationId xmlns:a16="http://schemas.microsoft.com/office/drawing/2014/main" id="{17450B82-2CC2-404D-AA8D-09A33D43211D}"/>
              </a:ext>
            </a:extLst>
          </p:cNvPr>
          <p:cNvPicPr/>
          <p:nvPr/>
        </p:nvPicPr>
        <p:blipFill>
          <a:blip r:embed="rId2"/>
          <a:stretch>
            <a:fillRect/>
          </a:stretch>
        </p:blipFill>
        <p:spPr>
          <a:xfrm>
            <a:off x="2326991" y="1367673"/>
            <a:ext cx="7538018" cy="4122654"/>
          </a:xfrm>
          <a:prstGeom prst="rect">
            <a:avLst/>
          </a:prstGeom>
        </p:spPr>
      </p:pic>
    </p:spTree>
    <p:extLst>
      <p:ext uri="{BB962C8B-B14F-4D97-AF65-F5344CB8AC3E}">
        <p14:creationId xmlns:p14="http://schemas.microsoft.com/office/powerpoint/2010/main" val="784793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CEAC602B-D4E5-4870-9DCF-AB7419F4DC94}"/>
              </a:ext>
            </a:extLst>
          </p:cNvPr>
          <p:cNvSpPr txBox="1"/>
          <p:nvPr/>
        </p:nvSpPr>
        <p:spPr>
          <a:xfrm>
            <a:off x="4090737" y="0"/>
            <a:ext cx="8101263" cy="461665"/>
          </a:xfrm>
          <a:prstGeom prst="rect">
            <a:avLst/>
          </a:prstGeom>
          <a:noFill/>
        </p:spPr>
        <p:txBody>
          <a:bodyPr wrap="square" rtlCol="1">
            <a:spAutoFit/>
          </a:bodyPr>
          <a:lstStyle/>
          <a:p>
            <a:r>
              <a:rPr lang="ar-SY" sz="2400" dirty="0">
                <a:effectLst/>
                <a:ea typeface="Calibri" panose="020F0502020204030204" pitchFamily="34" charset="0"/>
                <a:cs typeface="Calibri" panose="020F0502020204030204" pitchFamily="34" charset="0"/>
              </a:rPr>
              <a:t>وصل ال </a:t>
            </a:r>
            <a:r>
              <a:rPr lang="en-US" sz="2400" dirty="0">
                <a:effectLst/>
                <a:latin typeface="Bahnschrift" panose="020B0502040204020203" pitchFamily="34" charset="0"/>
                <a:ea typeface="Calibri" panose="020F0502020204030204" pitchFamily="34" charset="0"/>
                <a:cs typeface="Calibri" panose="020F0502020204030204" pitchFamily="34" charset="0"/>
              </a:rPr>
              <a:t>L298</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H</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Bridge</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Module</a:t>
            </a:r>
            <a:r>
              <a:rPr lang="en-US" sz="2400" dirty="0">
                <a:effectLst/>
                <a:latin typeface="Calibri" panose="020F0502020204030204" pitchFamily="34" charset="0"/>
                <a:ea typeface="Calibri" panose="020F0502020204030204" pitchFamily="34" charset="0"/>
              </a:rPr>
              <a:t> </a:t>
            </a:r>
            <a:r>
              <a:rPr lang="ar-SA" sz="2400" dirty="0">
                <a:effectLst/>
                <a:ea typeface="Calibri" panose="020F0502020204030204" pitchFamily="34" charset="0"/>
                <a:cs typeface="Calibri" panose="020F0502020204030204" pitchFamily="34" charset="0"/>
              </a:rPr>
              <a:t>مع </a:t>
            </a:r>
            <a:r>
              <a:rPr lang="en-US" sz="2400" dirty="0">
                <a:effectLst/>
                <a:latin typeface="Bahnschrift" panose="020B0502040204020203" pitchFamily="34" charset="0"/>
                <a:ea typeface="Calibri" panose="020F0502020204030204" pitchFamily="34" charset="0"/>
                <a:cs typeface="Calibri" panose="020F0502020204030204" pitchFamily="34" charset="0"/>
              </a:rPr>
              <a:t>Arduino_UNO</a:t>
            </a:r>
            <a:endParaRPr lang="ar-SY" sz="2400" dirty="0"/>
          </a:p>
        </p:txBody>
      </p:sp>
      <p:pic>
        <p:nvPicPr>
          <p:cNvPr id="3" name="صورة 2">
            <a:extLst>
              <a:ext uri="{FF2B5EF4-FFF2-40B4-BE49-F238E27FC236}">
                <a16:creationId xmlns:a16="http://schemas.microsoft.com/office/drawing/2014/main" id="{483D86D0-3A6C-48E6-BF54-FA8CC5A24D52}"/>
              </a:ext>
            </a:extLst>
          </p:cNvPr>
          <p:cNvPicPr/>
          <p:nvPr/>
        </p:nvPicPr>
        <p:blipFill>
          <a:blip r:embed="rId2"/>
          <a:stretch>
            <a:fillRect/>
          </a:stretch>
        </p:blipFill>
        <p:spPr>
          <a:xfrm>
            <a:off x="1781559" y="1366770"/>
            <a:ext cx="8628881" cy="4124459"/>
          </a:xfrm>
          <a:prstGeom prst="rect">
            <a:avLst/>
          </a:prstGeom>
        </p:spPr>
      </p:pic>
    </p:spTree>
    <p:extLst>
      <p:ext uri="{BB962C8B-B14F-4D97-AF65-F5344CB8AC3E}">
        <p14:creationId xmlns:p14="http://schemas.microsoft.com/office/powerpoint/2010/main" val="18086413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C6DA86FC-1BD7-4620-B9ED-1239B5BB66AA}"/>
              </a:ext>
            </a:extLst>
          </p:cNvPr>
          <p:cNvSpPr txBox="1"/>
          <p:nvPr/>
        </p:nvSpPr>
        <p:spPr>
          <a:xfrm>
            <a:off x="7700210" y="0"/>
            <a:ext cx="4491790" cy="461665"/>
          </a:xfrm>
          <a:prstGeom prst="rect">
            <a:avLst/>
          </a:prstGeom>
          <a:noFill/>
        </p:spPr>
        <p:txBody>
          <a:bodyPr wrap="square" rtlCol="1">
            <a:spAutoFit/>
          </a:bodyPr>
          <a:lstStyle/>
          <a:p>
            <a:r>
              <a:rPr lang="ar-SY" sz="2400" dirty="0">
                <a:effectLst/>
                <a:ea typeface="Calibri" panose="020F0502020204030204" pitchFamily="34" charset="0"/>
                <a:cs typeface="Calibri" panose="020F0502020204030204" pitchFamily="34" charset="0"/>
              </a:rPr>
              <a:t>التوصيل النهائي للدارة</a:t>
            </a:r>
            <a:endParaRPr lang="ar-SY" sz="2400" dirty="0"/>
          </a:p>
        </p:txBody>
      </p:sp>
      <p:pic>
        <p:nvPicPr>
          <p:cNvPr id="3" name="صورة 2">
            <a:extLst>
              <a:ext uri="{FF2B5EF4-FFF2-40B4-BE49-F238E27FC236}">
                <a16:creationId xmlns:a16="http://schemas.microsoft.com/office/drawing/2014/main" id="{262BF7BD-E4EC-4438-BD34-2EAB656BB6A1}"/>
              </a:ext>
            </a:extLst>
          </p:cNvPr>
          <p:cNvPicPr/>
          <p:nvPr/>
        </p:nvPicPr>
        <p:blipFill>
          <a:blip r:embed="rId2"/>
          <a:stretch>
            <a:fillRect/>
          </a:stretch>
        </p:blipFill>
        <p:spPr>
          <a:xfrm>
            <a:off x="2054275" y="900354"/>
            <a:ext cx="8083450" cy="5057291"/>
          </a:xfrm>
          <a:prstGeom prst="rect">
            <a:avLst/>
          </a:prstGeom>
        </p:spPr>
      </p:pic>
    </p:spTree>
    <p:extLst>
      <p:ext uri="{BB962C8B-B14F-4D97-AF65-F5344CB8AC3E}">
        <p14:creationId xmlns:p14="http://schemas.microsoft.com/office/powerpoint/2010/main" val="406432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A6F653D5-873A-4C21-98D3-5022E47AAA8B}"/>
              </a:ext>
            </a:extLst>
          </p:cNvPr>
          <p:cNvSpPr txBox="1"/>
          <p:nvPr/>
        </p:nvSpPr>
        <p:spPr>
          <a:xfrm>
            <a:off x="0" y="866274"/>
            <a:ext cx="12192000" cy="4611006"/>
          </a:xfrm>
          <a:prstGeom prst="rect">
            <a:avLst/>
          </a:prstGeom>
          <a:noFill/>
        </p:spPr>
        <p:txBody>
          <a:bodyPr wrap="square" rtlCol="1">
            <a:spAutoFit/>
          </a:bodyPr>
          <a:lstStyle/>
          <a:p>
            <a:pPr marL="0" marR="0" algn="r" rtl="1">
              <a:lnSpc>
                <a:spcPct val="107000"/>
              </a:lnSpc>
              <a:spcBef>
                <a:spcPts val="0"/>
              </a:spcBef>
              <a:spcAft>
                <a:spcPts val="0"/>
              </a:spcAft>
            </a:pPr>
            <a:r>
              <a:rPr lang="ar-SY" sz="3200" dirty="0">
                <a:effectLst/>
                <a:latin typeface="Calibri" panose="020F0502020204030204" pitchFamily="34" charset="0"/>
                <a:ea typeface="Calibri" panose="020F0502020204030204" pitchFamily="34" charset="0"/>
                <a:cs typeface="DecoType Naskh" panose="02010400000000000000" pitchFamily="2" charset="-78"/>
              </a:rPr>
              <a:t>تطبيق الاندرويد:</a:t>
            </a:r>
            <a:endParaRPr lang="en-US" sz="3200" dirty="0">
              <a:effectLst/>
              <a:latin typeface="Calibri" panose="020F0502020204030204" pitchFamily="34" charset="0"/>
              <a:ea typeface="Calibri" panose="020F0502020204030204" pitchFamily="34" charset="0"/>
              <a:cs typeface="Arial" panose="020B0604020202020204" pitchFamily="34" charset="0"/>
            </a:endParaRPr>
          </a:p>
          <a:p>
            <a:pPr marL="0" marR="0" algn="r" rtl="1">
              <a:lnSpc>
                <a:spcPct val="107000"/>
              </a:lnSpc>
              <a:spcBef>
                <a:spcPts val="0"/>
              </a:spcBef>
              <a:spcAft>
                <a:spcPts val="0"/>
              </a:spcAft>
            </a:pPr>
            <a:r>
              <a:rPr lang="ar-SY" sz="2400" dirty="0">
                <a:effectLst/>
                <a:latin typeface="Calibri" panose="020F0502020204030204" pitchFamily="34" charset="0"/>
                <a:ea typeface="Calibri" panose="020F0502020204030204" pitchFamily="34" charset="0"/>
                <a:cs typeface="Calibri" panose="020F0502020204030204" pitchFamily="34" charset="0"/>
              </a:rPr>
              <a:t>في هذا المشروع لن يتم تغطية طريقة برمجة تطبيق الاندرويد. </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0" marR="0" algn="r" rtl="1">
              <a:lnSpc>
                <a:spcPct val="107000"/>
              </a:lnSpc>
              <a:spcBef>
                <a:spcPts val="0"/>
              </a:spcBef>
              <a:spcAft>
                <a:spcPts val="0"/>
              </a:spcAft>
            </a:pPr>
            <a:r>
              <a:rPr lang="ar-SY" sz="2400" dirty="0">
                <a:effectLst/>
                <a:latin typeface="Calibri" panose="020F0502020204030204" pitchFamily="34" charset="0"/>
                <a:ea typeface="Calibri" panose="020F0502020204030204" pitchFamily="34" charset="0"/>
                <a:cs typeface="Calibri" panose="020F0502020204030204" pitchFamily="34" charset="0"/>
              </a:rPr>
              <a:t>يتم استخدام التطبيق: </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0"/>
              </a:spcAft>
              <a:buFont typeface="Symbol" panose="05050102010706020507" pitchFamily="18" charset="2"/>
              <a:buChar char=""/>
            </a:pPr>
            <a:r>
              <a:rPr lang="ar-SY" sz="2400" dirty="0">
                <a:effectLst/>
                <a:latin typeface="Calibri" panose="020F0502020204030204" pitchFamily="34" charset="0"/>
                <a:ea typeface="Calibri" panose="020F0502020204030204" pitchFamily="34" charset="0"/>
                <a:cs typeface="Calibri" panose="020F0502020204030204" pitchFamily="34" charset="0"/>
              </a:rPr>
              <a:t>قم بتنزيل البرنامج </a:t>
            </a:r>
            <a:r>
              <a:rPr lang="en-US" sz="2400" dirty="0">
                <a:effectLst/>
                <a:latin typeface="Calibri" panose="020F0502020204030204" pitchFamily="34" charset="0"/>
                <a:ea typeface="Calibri" panose="020F0502020204030204" pitchFamily="34" charset="0"/>
                <a:cs typeface="Calibri" panose="020F0502020204030204" pitchFamily="34" charset="0"/>
              </a:rPr>
              <a:t>(</a:t>
            </a:r>
            <a:r>
              <a:rPr lang="en-US" sz="2400" dirty="0">
                <a:effectLst/>
                <a:latin typeface="Bahnschrift" panose="020B0502040204020203" pitchFamily="34" charset="0"/>
                <a:ea typeface="Calibri" panose="020F0502020204030204" pitchFamily="34" charset="0"/>
                <a:cs typeface="Calibri" panose="020F0502020204030204" pitchFamily="34" charset="0"/>
              </a:rPr>
              <a:t>Arduino</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blue</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control</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0"/>
              </a:spcAft>
              <a:buFont typeface="Symbol" panose="05050102010706020507" pitchFamily="18" charset="2"/>
              <a:buChar char=""/>
            </a:pPr>
            <a:r>
              <a:rPr lang="ar-SY" sz="2400" dirty="0">
                <a:effectLst/>
                <a:latin typeface="Calibri" panose="020F0502020204030204" pitchFamily="34" charset="0"/>
                <a:ea typeface="Calibri" panose="020F0502020204030204" pitchFamily="34" charset="0"/>
                <a:cs typeface="Calibri" panose="020F0502020204030204" pitchFamily="34" charset="0"/>
              </a:rPr>
              <a:t>قم باقتران جهازك مع البلوتوث </a:t>
            </a:r>
            <a:r>
              <a:rPr lang="ar-SY" sz="2400" dirty="0">
                <a:effectLst/>
                <a:latin typeface="Bahnschrift" panose="020B0502040204020203" pitchFamily="34" charset="0"/>
                <a:ea typeface="Calibri" panose="020F0502020204030204" pitchFamily="34" charset="0"/>
                <a:cs typeface="Calibri" panose="020F0502020204030204" pitchFamily="34" charset="0"/>
              </a:rPr>
              <a:t>05</a:t>
            </a:r>
            <a:r>
              <a:rPr lang="ar-SY" sz="2400" dirty="0">
                <a:effectLst/>
                <a:latin typeface="Calibri" panose="020F0502020204030204" pitchFamily="34" charset="0"/>
                <a:ea typeface="Calibri" panose="020F0502020204030204" pitchFamily="34" charset="0"/>
                <a:cs typeface="Calibri" panose="020F0502020204030204" pitchFamily="34" charset="0"/>
              </a:rPr>
              <a:t>-</a:t>
            </a:r>
            <a:r>
              <a:rPr lang="en-US" sz="2400" dirty="0">
                <a:effectLst/>
                <a:latin typeface="Bahnschrift" panose="020B0502040204020203" pitchFamily="34" charset="0"/>
                <a:ea typeface="Calibri" panose="020F0502020204030204" pitchFamily="34" charset="0"/>
                <a:cs typeface="Calibri" panose="020F0502020204030204" pitchFamily="34" charset="0"/>
              </a:rPr>
              <a:t>HC</a:t>
            </a:r>
            <a:r>
              <a:rPr lang="ar-SY" sz="2400" dirty="0">
                <a:effectLst/>
                <a:latin typeface="Calibri" panose="020F0502020204030204" pitchFamily="34" charset="0"/>
                <a:ea typeface="Calibri" panose="020F0502020204030204" pitchFamily="34" charset="0"/>
                <a:cs typeface="Calibri" panose="020F0502020204030204" pitchFamily="34" charset="0"/>
              </a:rPr>
              <a:t>.</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0"/>
              </a:spcAft>
              <a:buFont typeface="Symbol" panose="05050102010706020507" pitchFamily="18" charset="2"/>
              <a:buChar char=""/>
            </a:pPr>
            <a:r>
              <a:rPr lang="ar-SY" sz="2400" dirty="0">
                <a:effectLst/>
                <a:latin typeface="Calibri" panose="020F0502020204030204" pitchFamily="34" charset="0"/>
                <a:ea typeface="Calibri" panose="020F0502020204030204" pitchFamily="34" charset="0"/>
                <a:cs typeface="Calibri" panose="020F0502020204030204" pitchFamily="34" charset="0"/>
              </a:rPr>
              <a:t>تشغيل البلوتوث </a:t>
            </a:r>
            <a:r>
              <a:rPr lang="ar-SY" sz="2400" dirty="0">
                <a:effectLst/>
                <a:latin typeface="Bahnschrift" panose="020B0502040204020203" pitchFamily="34" charset="0"/>
                <a:ea typeface="Calibri" panose="020F0502020204030204" pitchFamily="34" charset="0"/>
                <a:cs typeface="Calibri" panose="020F0502020204030204" pitchFamily="34" charset="0"/>
              </a:rPr>
              <a:t>06</a:t>
            </a:r>
            <a:r>
              <a:rPr lang="ar-SY" sz="2400" dirty="0">
                <a:effectLst/>
                <a:latin typeface="Calibri" panose="020F0502020204030204" pitchFamily="34" charset="0"/>
                <a:ea typeface="Calibri" panose="020F0502020204030204" pitchFamily="34" charset="0"/>
                <a:cs typeface="Calibri" panose="020F0502020204030204" pitchFamily="34" charset="0"/>
              </a:rPr>
              <a:t>-</a:t>
            </a:r>
            <a:r>
              <a:rPr lang="en-US" sz="2400" dirty="0">
                <a:effectLst/>
                <a:latin typeface="Bahnschrift" panose="020B0502040204020203" pitchFamily="34" charset="0"/>
                <a:ea typeface="Calibri" panose="020F0502020204030204" pitchFamily="34" charset="0"/>
                <a:cs typeface="Calibri" panose="020F0502020204030204" pitchFamily="34" charset="0"/>
              </a:rPr>
              <a:t>HC</a:t>
            </a:r>
            <a:r>
              <a:rPr lang="ar-SY" sz="2400" dirty="0">
                <a:effectLst/>
                <a:latin typeface="Calibri" panose="020F0502020204030204" pitchFamily="34" charset="0"/>
                <a:ea typeface="Calibri" panose="020F0502020204030204" pitchFamily="34" charset="0"/>
                <a:cs typeface="Calibri" panose="020F0502020204030204" pitchFamily="34" charset="0"/>
              </a:rPr>
              <a:t>. </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0"/>
              </a:spcAft>
              <a:buFont typeface="Symbol" panose="05050102010706020507" pitchFamily="18" charset="2"/>
              <a:buChar char=""/>
            </a:pPr>
            <a:r>
              <a:rPr lang="ar-SY" sz="2400" dirty="0">
                <a:effectLst/>
                <a:latin typeface="Calibri" panose="020F0502020204030204" pitchFamily="34" charset="0"/>
                <a:ea typeface="Calibri" panose="020F0502020204030204" pitchFamily="34" charset="0"/>
                <a:cs typeface="Calibri" panose="020F0502020204030204" pitchFamily="34" charset="0"/>
              </a:rPr>
              <a:t>تفحص الجهاز المتوفر. </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0"/>
              </a:spcAft>
              <a:buFont typeface="Symbol" panose="05050102010706020507" pitchFamily="18" charset="2"/>
              <a:buChar char=""/>
            </a:pPr>
            <a:r>
              <a:rPr lang="ar-SY" sz="2400" dirty="0">
                <a:effectLst/>
                <a:latin typeface="Calibri" panose="020F0502020204030204" pitchFamily="34" charset="0"/>
                <a:ea typeface="Calibri" panose="020F0502020204030204" pitchFamily="34" charset="0"/>
                <a:cs typeface="Calibri" panose="020F0502020204030204" pitchFamily="34" charset="0"/>
              </a:rPr>
              <a:t>يتم الاقتران الى البلوتوث عن طريق ادخال كلمة المرور الافتراضية </a:t>
            </a:r>
            <a:r>
              <a:rPr lang="ar-SY" sz="2400" dirty="0">
                <a:effectLst/>
                <a:latin typeface="Bahnschrift" panose="020B0502040204020203" pitchFamily="34" charset="0"/>
                <a:ea typeface="Calibri" panose="020F0502020204030204" pitchFamily="34" charset="0"/>
                <a:cs typeface="Calibri" panose="020F0502020204030204" pitchFamily="34" charset="0"/>
              </a:rPr>
              <a:t>1234</a:t>
            </a:r>
            <a:r>
              <a:rPr lang="ar-SY" sz="2400" dirty="0">
                <a:effectLst/>
                <a:latin typeface="Calibri" panose="020F0502020204030204" pitchFamily="34" charset="0"/>
                <a:ea typeface="Calibri" panose="020F0502020204030204" pitchFamily="34" charset="0"/>
                <a:cs typeface="Calibri" panose="020F0502020204030204" pitchFamily="34" charset="0"/>
              </a:rPr>
              <a:t> او .</a:t>
            </a:r>
            <a:r>
              <a:rPr lang="ar-SY" sz="2400" dirty="0">
                <a:effectLst/>
                <a:latin typeface="Bahnschrift" panose="020B0502040204020203" pitchFamily="34" charset="0"/>
                <a:ea typeface="Calibri" panose="020F0502020204030204" pitchFamily="34" charset="0"/>
                <a:cs typeface="Calibri" panose="020F0502020204030204" pitchFamily="34" charset="0"/>
              </a:rPr>
              <a:t>0000</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0"/>
              </a:spcAft>
              <a:buFont typeface="Symbol" panose="05050102010706020507" pitchFamily="18" charset="2"/>
              <a:buChar char=""/>
            </a:pPr>
            <a:r>
              <a:rPr lang="ar-SY" sz="2400" dirty="0">
                <a:effectLst/>
                <a:latin typeface="Calibri" panose="020F0502020204030204" pitchFamily="34" charset="0"/>
                <a:ea typeface="Calibri" panose="020F0502020204030204" pitchFamily="34" charset="0"/>
                <a:cs typeface="Calibri" panose="020F0502020204030204" pitchFamily="34" charset="0"/>
              </a:rPr>
              <a:t>قم بفتح التطبيق، ثم قم بالضغط على زر الاجهزة المقترنة ثم قم باختيار وحدة البلوتوث الخاصة بك </a:t>
            </a:r>
            <a:r>
              <a:rPr lang="ar-SY" sz="2400" dirty="0">
                <a:effectLst/>
                <a:latin typeface="Bahnschrift" panose="020B0502040204020203" pitchFamily="34" charset="0"/>
                <a:ea typeface="Calibri" panose="020F0502020204030204" pitchFamily="34" charset="0"/>
                <a:cs typeface="Calibri" panose="020F0502020204030204" pitchFamily="34" charset="0"/>
              </a:rPr>
              <a:t>05</a:t>
            </a:r>
            <a:r>
              <a:rPr lang="ar-SY" sz="2400" dirty="0">
                <a:effectLst/>
                <a:latin typeface="Calibri" panose="020F0502020204030204" pitchFamily="34" charset="0"/>
                <a:ea typeface="Calibri" panose="020F0502020204030204" pitchFamily="34" charset="0"/>
                <a:cs typeface="Calibri" panose="020F0502020204030204" pitchFamily="34" charset="0"/>
              </a:rPr>
              <a:t>-</a:t>
            </a:r>
            <a:r>
              <a:rPr lang="en-US" sz="2400" dirty="0">
                <a:effectLst/>
                <a:latin typeface="Bahnschrift" panose="020B0502040204020203" pitchFamily="34" charset="0"/>
                <a:ea typeface="Calibri" panose="020F0502020204030204" pitchFamily="34" charset="0"/>
                <a:cs typeface="Calibri" panose="020F0502020204030204" pitchFamily="34" charset="0"/>
              </a:rPr>
              <a:t>HC</a:t>
            </a:r>
            <a:r>
              <a:rPr lang="ar-SY" sz="2400" dirty="0">
                <a:effectLst/>
                <a:latin typeface="Calibri" panose="020F0502020204030204" pitchFamily="34" charset="0"/>
                <a:ea typeface="Calibri" panose="020F0502020204030204" pitchFamily="34" charset="0"/>
                <a:cs typeface="Calibri" panose="020F0502020204030204" pitchFamily="34" charset="0"/>
              </a:rPr>
              <a:t>.</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0" marR="0" algn="r" rtl="1">
              <a:lnSpc>
                <a:spcPct val="107000"/>
              </a:lnSpc>
              <a:spcBef>
                <a:spcPts val="0"/>
              </a:spcBef>
              <a:spcAft>
                <a:spcPts val="0"/>
              </a:spcAft>
            </a:pPr>
            <a:r>
              <a:rPr lang="ar-SY" sz="2400" dirty="0">
                <a:effectLst/>
                <a:latin typeface="Calibri" panose="020F0502020204030204" pitchFamily="34" charset="0"/>
                <a:ea typeface="Calibri" panose="020F0502020204030204" pitchFamily="34" charset="0"/>
                <a:cs typeface="Calibri" panose="020F0502020204030204" pitchFamily="34" charset="0"/>
              </a:rPr>
              <a:t> </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endParaRPr lang="ar-SY" sz="2400" dirty="0"/>
          </a:p>
        </p:txBody>
      </p:sp>
    </p:spTree>
    <p:extLst>
      <p:ext uri="{BB962C8B-B14F-4D97-AF65-F5344CB8AC3E}">
        <p14:creationId xmlns:p14="http://schemas.microsoft.com/office/powerpoint/2010/main" val="1037005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صورة 1">
            <a:extLst>
              <a:ext uri="{FF2B5EF4-FFF2-40B4-BE49-F238E27FC236}">
                <a16:creationId xmlns:a16="http://schemas.microsoft.com/office/drawing/2014/main" id="{8F33EA22-C252-4960-A090-EE5C015764CA}"/>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871694" y="1627822"/>
            <a:ext cx="2990032" cy="4737084"/>
          </a:xfrm>
          <a:prstGeom prst="rect">
            <a:avLst/>
          </a:prstGeom>
          <a:noFill/>
          <a:ln>
            <a:noFill/>
          </a:ln>
        </p:spPr>
      </p:pic>
      <p:pic>
        <p:nvPicPr>
          <p:cNvPr id="3" name="صورة 2">
            <a:extLst>
              <a:ext uri="{FF2B5EF4-FFF2-40B4-BE49-F238E27FC236}">
                <a16:creationId xmlns:a16="http://schemas.microsoft.com/office/drawing/2014/main" id="{9AEC21D4-BA96-41E5-818D-4B85F32B476B}"/>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22821" y="1631632"/>
            <a:ext cx="2983781" cy="4737084"/>
          </a:xfrm>
          <a:prstGeom prst="rect">
            <a:avLst/>
          </a:prstGeom>
          <a:noFill/>
          <a:ln>
            <a:noFill/>
          </a:ln>
        </p:spPr>
      </p:pic>
      <p:pic>
        <p:nvPicPr>
          <p:cNvPr id="4" name="صورة 3">
            <a:extLst>
              <a:ext uri="{FF2B5EF4-FFF2-40B4-BE49-F238E27FC236}">
                <a16:creationId xmlns:a16="http://schemas.microsoft.com/office/drawing/2014/main" id="{05AD26F0-FB45-4F2A-A0D1-C3EB397B8408}"/>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3948" y="1661476"/>
            <a:ext cx="2983781" cy="4707239"/>
          </a:xfrm>
          <a:prstGeom prst="rect">
            <a:avLst/>
          </a:prstGeom>
          <a:noFill/>
          <a:ln>
            <a:noFill/>
          </a:ln>
        </p:spPr>
      </p:pic>
    </p:spTree>
    <p:extLst>
      <p:ext uri="{BB962C8B-B14F-4D97-AF65-F5344CB8AC3E}">
        <p14:creationId xmlns:p14="http://schemas.microsoft.com/office/powerpoint/2010/main" val="16986940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DCB431D9-6290-4EA0-A282-AD64A1124B33}"/>
              </a:ext>
            </a:extLst>
          </p:cNvPr>
          <p:cNvSpPr txBox="1"/>
          <p:nvPr/>
        </p:nvSpPr>
        <p:spPr>
          <a:xfrm>
            <a:off x="1" y="802105"/>
            <a:ext cx="12192000" cy="3034677"/>
          </a:xfrm>
          <a:prstGeom prst="rect">
            <a:avLst/>
          </a:prstGeom>
          <a:noFill/>
        </p:spPr>
        <p:txBody>
          <a:bodyPr wrap="square" rtlCol="1">
            <a:spAutoFit/>
          </a:bodyPr>
          <a:lstStyle/>
          <a:p>
            <a:pPr marL="0" marR="0" algn="l" rtl="0">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Arial" panose="020B0604020202020204" pitchFamily="34" charset="0"/>
              </a:rPr>
              <a:t>[1] data sheet (L298N Motor Driver Module) (</a:t>
            </a:r>
            <a:r>
              <a:rPr lang="en-US" sz="2000" u="sng" dirty="0">
                <a:solidFill>
                  <a:srgbClr val="0000FF"/>
                </a:solidFill>
                <a:effectLst/>
                <a:latin typeface="Calibri" panose="020F0502020204030204" pitchFamily="34" charset="0"/>
                <a:ea typeface="Calibri" panose="020F0502020204030204" pitchFamily="34" charset="0"/>
                <a:cs typeface="Arial" panose="020B0604020202020204" pitchFamily="34" charset="0"/>
                <a:hlinkClick r:id="rId2"/>
              </a:rPr>
              <a:t>https://components101.com/modules/l293n-motor-driver-module</a:t>
            </a:r>
            <a:r>
              <a:rPr lang="en-US" sz="2000" dirty="0">
                <a:effectLst/>
                <a:latin typeface="Calibri" panose="020F0502020204030204" pitchFamily="34" charset="0"/>
                <a:ea typeface="Calibri" panose="020F0502020204030204" pitchFamily="34" charset="0"/>
                <a:cs typeface="Arial" panose="020B0604020202020204" pitchFamily="34" charset="0"/>
              </a:rPr>
              <a:t>)</a:t>
            </a:r>
          </a:p>
          <a:p>
            <a:pPr marL="0" marR="0" algn="l" rtl="0">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Arial" panose="020B0604020202020204" pitchFamily="34" charset="0"/>
              </a:rPr>
              <a:t>[2] data sheet (HC-05 Bluetooth) (</a:t>
            </a:r>
            <a:r>
              <a:rPr lang="en-US" sz="2000" u="sng" dirty="0">
                <a:solidFill>
                  <a:srgbClr val="0000FF"/>
                </a:solidFill>
                <a:effectLst/>
                <a:latin typeface="Calibri" panose="020F0502020204030204" pitchFamily="34" charset="0"/>
                <a:ea typeface="Calibri" panose="020F0502020204030204" pitchFamily="34" charset="0"/>
                <a:cs typeface="Arial" panose="020B0604020202020204" pitchFamily="34" charset="0"/>
                <a:hlinkClick r:id="rId3"/>
              </a:rPr>
              <a:t>https://components101.com/wireless/hc-05-bluetooth-module</a:t>
            </a:r>
            <a:r>
              <a:rPr lang="en-US" sz="2000" dirty="0">
                <a:effectLst/>
                <a:latin typeface="Calibri" panose="020F0502020204030204" pitchFamily="34" charset="0"/>
                <a:ea typeface="Calibri" panose="020F0502020204030204" pitchFamily="34" charset="0"/>
                <a:cs typeface="Arial" panose="020B0604020202020204" pitchFamily="34" charset="0"/>
              </a:rPr>
              <a:t>)</a:t>
            </a:r>
          </a:p>
          <a:p>
            <a:pPr marL="0" marR="0" algn="l" rtl="0">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Arial" panose="020B0604020202020204" pitchFamily="34" charset="0"/>
              </a:rPr>
              <a:t>[3] data sheet (Arduino-UNO) (</a:t>
            </a:r>
            <a:r>
              <a:rPr lang="en-US" sz="2000" u="sng" dirty="0">
                <a:solidFill>
                  <a:srgbClr val="0000FF"/>
                </a:solidFill>
                <a:effectLst/>
                <a:latin typeface="Calibri" panose="020F0502020204030204" pitchFamily="34" charset="0"/>
                <a:ea typeface="Calibri" panose="020F0502020204030204" pitchFamily="34" charset="0"/>
                <a:cs typeface="Arial" panose="020B0604020202020204" pitchFamily="34" charset="0"/>
                <a:hlinkClick r:id="rId4"/>
              </a:rPr>
              <a:t>https://components101.com/microcontrollers/arduino-uno</a:t>
            </a:r>
            <a:r>
              <a:rPr lang="en-US" sz="2000" dirty="0">
                <a:effectLst/>
                <a:latin typeface="Calibri" panose="020F0502020204030204" pitchFamily="34" charset="0"/>
                <a:ea typeface="Calibri" panose="020F0502020204030204" pitchFamily="34" charset="0"/>
                <a:cs typeface="Arial" panose="020B0604020202020204" pitchFamily="34" charset="0"/>
              </a:rPr>
              <a:t>)</a:t>
            </a:r>
          </a:p>
          <a:p>
            <a:pPr marL="0" marR="0" algn="l" rtl="0">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Arial" panose="020B0604020202020204" pitchFamily="34" charset="0"/>
              </a:rPr>
              <a:t>[4] fritzing for simulation</a:t>
            </a:r>
          </a:p>
          <a:p>
            <a:pPr marL="0" marR="0" algn="l" rtl="0">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Arial" panose="020B0604020202020204" pitchFamily="34" charset="0"/>
              </a:rPr>
              <a:t>[5] Exploring Arduino: Tools and Techniques, Jeremy Blum, November 2019.</a:t>
            </a:r>
          </a:p>
          <a:p>
            <a:pPr marL="0" marR="0" algn="l" rtl="1">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Calibri" panose="020F0502020204030204" pitchFamily="34" charset="0"/>
              </a:rPr>
              <a:t>[6]</a:t>
            </a:r>
            <a:r>
              <a:rPr lang="en-US" sz="2000" dirty="0">
                <a:effectLst/>
                <a:latin typeface="Calibri" panose="020F0502020204030204" pitchFamily="34" charset="0"/>
                <a:ea typeface="Calibri" panose="020F0502020204030204" pitchFamily="34" charset="0"/>
                <a:cs typeface="Arial" panose="020B0604020202020204" pitchFamily="34" charset="0"/>
              </a:rPr>
              <a:t> </a:t>
            </a:r>
            <a:r>
              <a:rPr lang="en-US" sz="2000" dirty="0">
                <a:effectLst/>
                <a:latin typeface="Calibri" panose="020F0502020204030204" pitchFamily="34" charset="0"/>
                <a:ea typeface="Calibri" panose="020F0502020204030204" pitchFamily="34" charset="0"/>
                <a:cs typeface="Calibri" panose="020F0502020204030204" pitchFamily="34" charset="0"/>
              </a:rPr>
              <a:t>The Art of </a:t>
            </a:r>
            <a:r>
              <a:rPr lang="en-US" sz="2000" dirty="0" err="1">
                <a:effectLst/>
                <a:latin typeface="Calibri" panose="020F0502020204030204" pitchFamily="34" charset="0"/>
                <a:ea typeface="Calibri" panose="020F0502020204030204" pitchFamily="34" charset="0"/>
                <a:cs typeface="Calibri" panose="020F0502020204030204" pitchFamily="34" charset="0"/>
              </a:rPr>
              <a:t>Electronics,Paul</a:t>
            </a:r>
            <a:r>
              <a:rPr lang="en-US" sz="2000" dirty="0">
                <a:effectLst/>
                <a:latin typeface="Calibri" panose="020F0502020204030204" pitchFamily="34" charset="0"/>
                <a:ea typeface="Calibri" panose="020F0502020204030204" pitchFamily="34" charset="0"/>
                <a:cs typeface="Calibri" panose="020F0502020204030204" pitchFamily="34" charset="0"/>
              </a:rPr>
              <a:t> Horowitz, Winfield Hill</a:t>
            </a:r>
            <a:endParaRPr lang="en-US" sz="2000" dirty="0">
              <a:effectLst/>
              <a:latin typeface="Calibri" panose="020F0502020204030204" pitchFamily="34" charset="0"/>
              <a:ea typeface="Calibri" panose="020F0502020204030204" pitchFamily="34" charset="0"/>
              <a:cs typeface="Arial" panose="020B0604020202020204" pitchFamily="34" charset="0"/>
            </a:endParaRPr>
          </a:p>
          <a:p>
            <a:pPr marL="0" marR="0" algn="l" rtl="1">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Calibri" panose="020F0502020204030204" pitchFamily="34" charset="0"/>
              </a:rPr>
              <a:t>[7]</a:t>
            </a:r>
            <a:r>
              <a:rPr lang="en-US" sz="2000" dirty="0">
                <a:effectLst/>
                <a:latin typeface="Calibri" panose="020F0502020204030204" pitchFamily="34" charset="0"/>
                <a:ea typeface="Calibri" panose="020F0502020204030204" pitchFamily="34" charset="0"/>
                <a:cs typeface="Arial" panose="020B0604020202020204" pitchFamily="34" charset="0"/>
              </a:rPr>
              <a:t> </a:t>
            </a:r>
            <a:r>
              <a:rPr lang="en-US" sz="2000" dirty="0">
                <a:effectLst/>
                <a:latin typeface="Calibri" panose="020F0502020204030204" pitchFamily="34" charset="0"/>
                <a:ea typeface="Calibri" panose="020F0502020204030204" pitchFamily="34" charset="0"/>
                <a:cs typeface="Calibri" panose="020F0502020204030204" pitchFamily="34" charset="0"/>
              </a:rPr>
              <a:t>C++: The Complete Reference Fourth Edition</a:t>
            </a:r>
            <a:endParaRPr lang="en-US" sz="2000" dirty="0">
              <a:effectLst/>
              <a:latin typeface="Calibri" panose="020F0502020204030204" pitchFamily="34" charset="0"/>
              <a:ea typeface="Calibri" panose="020F0502020204030204" pitchFamily="34" charset="0"/>
              <a:cs typeface="Arial" panose="020B0604020202020204" pitchFamily="34" charset="0"/>
            </a:endParaRPr>
          </a:p>
          <a:p>
            <a:pPr marL="0" marR="0" algn="l" rtl="1">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Calibri" panose="020F0502020204030204" pitchFamily="34" charset="0"/>
              </a:rPr>
              <a:t>[8] the official set of Arduino </a:t>
            </a:r>
            <a:r>
              <a:rPr lang="en-US" sz="2000" u="sng" dirty="0">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5"/>
              </a:rPr>
              <a:t>https://www.arduino.cc</a:t>
            </a:r>
            <a:endParaRPr lang="en-US" sz="2000" dirty="0">
              <a:effectLst/>
              <a:latin typeface="Calibri" panose="020F0502020204030204" pitchFamily="34" charset="0"/>
              <a:ea typeface="Calibri" panose="020F0502020204030204" pitchFamily="34" charset="0"/>
              <a:cs typeface="Arial" panose="020B0604020202020204" pitchFamily="34" charset="0"/>
            </a:endParaRPr>
          </a:p>
          <a:p>
            <a:endParaRPr lang="ar-SY" sz="2000" dirty="0"/>
          </a:p>
        </p:txBody>
      </p:sp>
      <p:sp>
        <p:nvSpPr>
          <p:cNvPr id="3" name="مربع نص 2">
            <a:extLst>
              <a:ext uri="{FF2B5EF4-FFF2-40B4-BE49-F238E27FC236}">
                <a16:creationId xmlns:a16="http://schemas.microsoft.com/office/drawing/2014/main" id="{570B3A94-D7DF-456D-A656-20760AF8FBBA}"/>
              </a:ext>
            </a:extLst>
          </p:cNvPr>
          <p:cNvSpPr txBox="1"/>
          <p:nvPr/>
        </p:nvSpPr>
        <p:spPr>
          <a:xfrm>
            <a:off x="7283116" y="0"/>
            <a:ext cx="4908884" cy="461665"/>
          </a:xfrm>
          <a:prstGeom prst="rect">
            <a:avLst/>
          </a:prstGeom>
          <a:noFill/>
        </p:spPr>
        <p:txBody>
          <a:bodyPr wrap="square" rtlCol="1">
            <a:spAutoFit/>
          </a:bodyPr>
          <a:lstStyle/>
          <a:p>
            <a:r>
              <a:rPr lang="ar-SY" sz="2400" dirty="0"/>
              <a:t>المراجع:</a:t>
            </a:r>
          </a:p>
        </p:txBody>
      </p:sp>
    </p:spTree>
    <p:extLst>
      <p:ext uri="{BB962C8B-B14F-4D97-AF65-F5344CB8AC3E}">
        <p14:creationId xmlns:p14="http://schemas.microsoft.com/office/powerpoint/2010/main" val="27787943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B1679AFD-4A1C-462E-A4BA-CBCCC746F7FC}"/>
              </a:ext>
            </a:extLst>
          </p:cNvPr>
          <p:cNvSpPr txBox="1"/>
          <p:nvPr/>
        </p:nvSpPr>
        <p:spPr>
          <a:xfrm>
            <a:off x="0" y="0"/>
            <a:ext cx="9111916" cy="2950488"/>
          </a:xfrm>
          <a:prstGeom prst="rect">
            <a:avLst/>
          </a:prstGeom>
          <a:noFill/>
        </p:spPr>
        <p:txBody>
          <a:bodyPr wrap="square" rtlCol="1">
            <a:spAutoFit/>
          </a:bodyPr>
          <a:lstStyle/>
          <a:p>
            <a:pPr marL="0" marR="0" algn="l" rtl="0">
              <a:lnSpc>
                <a:spcPct val="107000"/>
              </a:lnSpc>
              <a:spcBef>
                <a:spcPts val="0"/>
              </a:spcBef>
              <a:spcAft>
                <a:spcPts val="800"/>
              </a:spcAft>
              <a:tabLst>
                <a:tab pos="657225" algn="l"/>
              </a:tabLst>
            </a:pPr>
            <a:r>
              <a:rPr lang="en-US" sz="2400" dirty="0">
                <a:effectLst/>
                <a:latin typeface="Calibri" panose="020F0502020204030204" pitchFamily="34" charset="0"/>
                <a:ea typeface="Calibri" panose="020F0502020204030204" pitchFamily="34" charset="0"/>
                <a:cs typeface="Arial" panose="020B0604020202020204" pitchFamily="34" charset="0"/>
              </a:rPr>
              <a:t>Syrian Arab Republic</a:t>
            </a:r>
          </a:p>
          <a:p>
            <a:pPr marL="0" marR="0" algn="l" rtl="0">
              <a:lnSpc>
                <a:spcPct val="107000"/>
              </a:lnSpc>
              <a:spcBef>
                <a:spcPts val="0"/>
              </a:spcBef>
              <a:spcAft>
                <a:spcPts val="800"/>
              </a:spcAft>
              <a:tabLst>
                <a:tab pos="657225" algn="l"/>
              </a:tabLst>
            </a:pPr>
            <a:r>
              <a:rPr lang="en-US" sz="2400" dirty="0">
                <a:effectLst/>
                <a:latin typeface="Calibri" panose="020F0502020204030204" pitchFamily="34" charset="0"/>
                <a:ea typeface="Calibri" panose="020F0502020204030204" pitchFamily="34" charset="0"/>
                <a:cs typeface="Arial" panose="020B0604020202020204" pitchFamily="34" charset="0"/>
              </a:rPr>
              <a:t>Ministry of Higher Education</a:t>
            </a:r>
          </a:p>
          <a:p>
            <a:pPr marL="0" marR="0" algn="l" rtl="0">
              <a:lnSpc>
                <a:spcPct val="107000"/>
              </a:lnSpc>
              <a:spcBef>
                <a:spcPts val="0"/>
              </a:spcBef>
              <a:spcAft>
                <a:spcPts val="800"/>
              </a:spcAft>
              <a:tabLst>
                <a:tab pos="657225" algn="l"/>
              </a:tabLst>
            </a:pPr>
            <a:r>
              <a:rPr lang="en-US" sz="2400" dirty="0">
                <a:effectLst/>
                <a:latin typeface="Calibri" panose="020F0502020204030204" pitchFamily="34" charset="0"/>
                <a:ea typeface="Calibri" panose="020F0502020204030204" pitchFamily="34" charset="0"/>
                <a:cs typeface="Arial" panose="020B0604020202020204" pitchFamily="34" charset="0"/>
              </a:rPr>
              <a:t>Tishreen University</a:t>
            </a:r>
          </a:p>
          <a:p>
            <a:pPr marL="0" marR="0" algn="l" rtl="0">
              <a:lnSpc>
                <a:spcPct val="107000"/>
              </a:lnSpc>
              <a:spcBef>
                <a:spcPts val="0"/>
              </a:spcBef>
              <a:spcAft>
                <a:spcPts val="800"/>
              </a:spcAft>
              <a:tabLst>
                <a:tab pos="657225" algn="l"/>
              </a:tabLst>
            </a:pPr>
            <a:r>
              <a:rPr lang="en-US" sz="2400" dirty="0">
                <a:effectLst/>
                <a:latin typeface="Calibri" panose="020F0502020204030204" pitchFamily="34" charset="0"/>
                <a:ea typeface="Calibri" panose="020F0502020204030204" pitchFamily="34" charset="0"/>
                <a:cs typeface="Arial" panose="020B0604020202020204" pitchFamily="34" charset="0"/>
              </a:rPr>
              <a:t>Faculty of Mechanical and Electrical Engineering</a:t>
            </a:r>
          </a:p>
          <a:p>
            <a:pPr marL="0" marR="0" algn="l" rtl="0">
              <a:lnSpc>
                <a:spcPct val="107000"/>
              </a:lnSpc>
              <a:spcBef>
                <a:spcPts val="0"/>
              </a:spcBef>
              <a:spcAft>
                <a:spcPts val="800"/>
              </a:spcAft>
              <a:tabLst>
                <a:tab pos="657225" algn="l"/>
              </a:tabLst>
            </a:pPr>
            <a:r>
              <a:rPr lang="en-US" sz="2400" dirty="0">
                <a:effectLst/>
                <a:latin typeface="Calibri" panose="020F0502020204030204" pitchFamily="34" charset="0"/>
                <a:ea typeface="Calibri" panose="020F0502020204030204" pitchFamily="34" charset="0"/>
                <a:cs typeface="Arial" panose="020B0604020202020204" pitchFamily="34" charset="0"/>
              </a:rPr>
              <a:t>Department of Communications and Electronics Engineering</a:t>
            </a:r>
          </a:p>
          <a:p>
            <a:endParaRPr lang="ar-SY" sz="2400" dirty="0"/>
          </a:p>
        </p:txBody>
      </p:sp>
      <p:pic>
        <p:nvPicPr>
          <p:cNvPr id="3" name="صورة 2">
            <a:extLst>
              <a:ext uri="{FF2B5EF4-FFF2-40B4-BE49-F238E27FC236}">
                <a16:creationId xmlns:a16="http://schemas.microsoft.com/office/drawing/2014/main" id="{DA5CCF68-5030-4C0E-9501-ACD6F1D347A8}"/>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325100" y="0"/>
            <a:ext cx="1866900" cy="1843405"/>
          </a:xfrm>
          <a:prstGeom prst="rect">
            <a:avLst/>
          </a:prstGeom>
          <a:noFill/>
          <a:ln>
            <a:noFill/>
          </a:ln>
        </p:spPr>
      </p:pic>
      <p:sp>
        <p:nvSpPr>
          <p:cNvPr id="5" name="مربع نص 4">
            <a:extLst>
              <a:ext uri="{FF2B5EF4-FFF2-40B4-BE49-F238E27FC236}">
                <a16:creationId xmlns:a16="http://schemas.microsoft.com/office/drawing/2014/main" id="{75C652A0-4C67-4B15-8790-8CFEAF773F5F}"/>
              </a:ext>
            </a:extLst>
          </p:cNvPr>
          <p:cNvSpPr txBox="1"/>
          <p:nvPr/>
        </p:nvSpPr>
        <p:spPr>
          <a:xfrm>
            <a:off x="14037" y="3107647"/>
            <a:ext cx="12107777" cy="873316"/>
          </a:xfrm>
          <a:prstGeom prst="rect">
            <a:avLst/>
          </a:prstGeom>
          <a:noFill/>
        </p:spPr>
        <p:txBody>
          <a:bodyPr wrap="square">
            <a:spAutoFit/>
          </a:bodyPr>
          <a:lstStyle/>
          <a:p>
            <a:pPr marL="0" marR="0" algn="ctr" rtl="0">
              <a:lnSpc>
                <a:spcPct val="107000"/>
              </a:lnSpc>
              <a:spcBef>
                <a:spcPts val="0"/>
              </a:spcBef>
              <a:spcAft>
                <a:spcPts val="800"/>
              </a:spcAft>
              <a:tabLst>
                <a:tab pos="657225" algn="l"/>
              </a:tabLst>
            </a:pPr>
            <a:r>
              <a:rPr lang="en-US" sz="2400" b="1" dirty="0">
                <a:effectLst/>
                <a:latin typeface="Calibri" panose="020F0502020204030204" pitchFamily="34" charset="0"/>
                <a:ea typeface="Calibri" panose="020F0502020204030204" pitchFamily="34" charset="0"/>
                <a:cs typeface="Arial" panose="020B0604020202020204" pitchFamily="34" charset="0"/>
              </a:rPr>
              <a:t>Control the robot by voice using a smartphone</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gn="ctr" rtl="0">
              <a:lnSpc>
                <a:spcPct val="107000"/>
              </a:lnSpc>
              <a:spcBef>
                <a:spcPts val="0"/>
              </a:spcBef>
              <a:spcAft>
                <a:spcPts val="800"/>
              </a:spcAft>
              <a:tabLst>
                <a:tab pos="657225" algn="l"/>
              </a:tabLst>
            </a:pPr>
            <a:r>
              <a:rPr lang="en-US" sz="1800" dirty="0">
                <a:effectLst/>
                <a:latin typeface="Calibri" panose="020F0502020204030204" pitchFamily="34" charset="0"/>
                <a:ea typeface="Calibri" panose="020F0502020204030204" pitchFamily="34" charset="0"/>
                <a:cs typeface="Arial" panose="020B0604020202020204" pitchFamily="34" charset="0"/>
              </a:rPr>
              <a:t>A project prepared for obtaining a bachelor's degree in the Department of Electronics and Communications Engineering</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7" name="مربع نص 6">
            <a:extLst>
              <a:ext uri="{FF2B5EF4-FFF2-40B4-BE49-F238E27FC236}">
                <a16:creationId xmlns:a16="http://schemas.microsoft.com/office/drawing/2014/main" id="{AC8F8C6D-58B8-474E-AA36-3C2A1BE5E42A}"/>
              </a:ext>
            </a:extLst>
          </p:cNvPr>
          <p:cNvSpPr txBox="1"/>
          <p:nvPr/>
        </p:nvSpPr>
        <p:spPr>
          <a:xfrm>
            <a:off x="3023937" y="4514577"/>
            <a:ext cx="6144126" cy="774507"/>
          </a:xfrm>
          <a:prstGeom prst="rect">
            <a:avLst/>
          </a:prstGeom>
          <a:noFill/>
        </p:spPr>
        <p:txBody>
          <a:bodyPr wrap="square">
            <a:spAutoFit/>
          </a:bodyPr>
          <a:lstStyle/>
          <a:p>
            <a:pPr marL="0" marR="0" algn="ctr" rtl="0">
              <a:lnSpc>
                <a:spcPct val="107000"/>
              </a:lnSpc>
              <a:spcBef>
                <a:spcPts val="0"/>
              </a:spcBef>
              <a:spcAft>
                <a:spcPts val="800"/>
              </a:spcAft>
              <a:tabLst>
                <a:tab pos="657225" algn="l"/>
              </a:tabLst>
            </a:pPr>
            <a:r>
              <a:rPr lang="en-US" sz="1800" dirty="0">
                <a:solidFill>
                  <a:srgbClr val="816000"/>
                </a:solidFill>
                <a:effectLst/>
                <a:latin typeface="Calibri" panose="020F0502020204030204" pitchFamily="34" charset="0"/>
                <a:ea typeface="Calibri" panose="020F0502020204030204" pitchFamily="34" charset="0"/>
                <a:cs typeface="Arial" panose="020B0604020202020204" pitchFamily="34" charset="0"/>
              </a:rPr>
              <a:t>Prepare students:</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gn="ctr" rtl="0">
              <a:lnSpc>
                <a:spcPct val="107000"/>
              </a:lnSpc>
              <a:spcBef>
                <a:spcPts val="0"/>
              </a:spcBef>
              <a:spcAft>
                <a:spcPts val="800"/>
              </a:spcAft>
              <a:tabLst>
                <a:tab pos="657225" algn="l"/>
              </a:tabLst>
            </a:pPr>
            <a:r>
              <a:rPr lang="en-US" sz="1800" dirty="0">
                <a:effectLst/>
                <a:latin typeface="Calibri" panose="020F0502020204030204" pitchFamily="34" charset="0"/>
                <a:ea typeface="Calibri" panose="020F0502020204030204" pitchFamily="34" charset="0"/>
                <a:cs typeface="Arial" panose="020B0604020202020204" pitchFamily="34" charset="0"/>
              </a:rPr>
              <a:t>Alaa Walid </a:t>
            </a:r>
            <a:r>
              <a:rPr lang="en-US" sz="1800" dirty="0" err="1">
                <a:effectLst/>
                <a:latin typeface="Calibri" panose="020F0502020204030204" pitchFamily="34" charset="0"/>
                <a:ea typeface="Calibri" panose="020F0502020204030204" pitchFamily="34" charset="0"/>
                <a:cs typeface="Arial" panose="020B0604020202020204" pitchFamily="34" charset="0"/>
              </a:rPr>
              <a:t>Dibo</a:t>
            </a:r>
            <a:r>
              <a:rPr lang="en-US" sz="1800" dirty="0">
                <a:effectLst/>
                <a:latin typeface="Calibri" panose="020F0502020204030204" pitchFamily="34" charset="0"/>
                <a:ea typeface="Calibri" panose="020F0502020204030204" pitchFamily="34" charset="0"/>
                <a:cs typeface="Arial" panose="020B0604020202020204" pitchFamily="34" charset="0"/>
              </a:rPr>
              <a:t>                          Karam Bassem Sbeih</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9" name="مربع نص 8">
            <a:extLst>
              <a:ext uri="{FF2B5EF4-FFF2-40B4-BE49-F238E27FC236}">
                <a16:creationId xmlns:a16="http://schemas.microsoft.com/office/drawing/2014/main" id="{B41E4DEC-1B4F-4F1E-825A-F3C071EE5D24}"/>
              </a:ext>
            </a:extLst>
          </p:cNvPr>
          <p:cNvSpPr txBox="1"/>
          <p:nvPr/>
        </p:nvSpPr>
        <p:spPr>
          <a:xfrm>
            <a:off x="2995863" y="5688802"/>
            <a:ext cx="6144126" cy="774507"/>
          </a:xfrm>
          <a:prstGeom prst="rect">
            <a:avLst/>
          </a:prstGeom>
          <a:noFill/>
        </p:spPr>
        <p:txBody>
          <a:bodyPr wrap="square">
            <a:spAutoFit/>
          </a:bodyPr>
          <a:lstStyle/>
          <a:p>
            <a:pPr marL="0" marR="0" algn="ctr" rtl="0">
              <a:lnSpc>
                <a:spcPct val="107000"/>
              </a:lnSpc>
              <a:spcBef>
                <a:spcPts val="0"/>
              </a:spcBef>
              <a:spcAft>
                <a:spcPts val="800"/>
              </a:spcAft>
              <a:tabLst>
                <a:tab pos="657225" algn="l"/>
              </a:tabLst>
            </a:pPr>
            <a:r>
              <a:rPr lang="en-US" sz="1800" dirty="0">
                <a:solidFill>
                  <a:srgbClr val="816000"/>
                </a:solidFill>
                <a:effectLst/>
                <a:latin typeface="Calibri" panose="020F0502020204030204" pitchFamily="34" charset="0"/>
                <a:ea typeface="Calibri" panose="020F0502020204030204" pitchFamily="34" charset="0"/>
                <a:cs typeface="Arial" panose="020B0604020202020204" pitchFamily="34" charset="0"/>
              </a:rPr>
              <a:t>Supervisor</a:t>
            </a:r>
            <a:r>
              <a:rPr lang="en-US" sz="1800" dirty="0">
                <a:effectLst/>
                <a:latin typeface="Calibri" panose="020F0502020204030204" pitchFamily="34" charset="0"/>
                <a:ea typeface="Calibri" panose="020F0502020204030204" pitchFamily="34" charset="0"/>
                <a:cs typeface="Arial" panose="020B0604020202020204" pitchFamily="34" charset="0"/>
              </a:rPr>
              <a:t>:</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gn="ctr" rtl="0">
              <a:lnSpc>
                <a:spcPct val="107000"/>
              </a:lnSpc>
              <a:spcBef>
                <a:spcPts val="0"/>
              </a:spcBef>
              <a:spcAft>
                <a:spcPts val="800"/>
              </a:spcAft>
              <a:tabLst>
                <a:tab pos="657225" algn="l"/>
              </a:tabLst>
            </a:pPr>
            <a:r>
              <a:rPr lang="en-US" sz="1800" dirty="0" err="1">
                <a:effectLst/>
                <a:latin typeface="Calibri" panose="020F0502020204030204" pitchFamily="34" charset="0"/>
                <a:ea typeface="Calibri" panose="020F0502020204030204" pitchFamily="34" charset="0"/>
                <a:cs typeface="Arial" panose="020B0604020202020204" pitchFamily="34" charset="0"/>
              </a:rPr>
              <a:t>Dr.Eng</a:t>
            </a:r>
            <a:r>
              <a:rPr lang="en-US" sz="1800" dirty="0">
                <a:effectLst/>
                <a:latin typeface="Calibri" panose="020F0502020204030204" pitchFamily="34" charset="0"/>
                <a:ea typeface="Calibri" panose="020F0502020204030204" pitchFamily="34" charset="0"/>
                <a:cs typeface="Arial" panose="020B0604020202020204" pitchFamily="34" charset="0"/>
              </a:rPr>
              <a:t>. </a:t>
            </a:r>
            <a:r>
              <a:rPr lang="en-US" sz="1800" dirty="0" err="1">
                <a:effectLst/>
                <a:latin typeface="Calibri" panose="020F0502020204030204" pitchFamily="34" charset="0"/>
                <a:ea typeface="Calibri" panose="020F0502020204030204" pitchFamily="34" charset="0"/>
                <a:cs typeface="Arial" panose="020B0604020202020204" pitchFamily="34" charset="0"/>
              </a:rPr>
              <a:t>Taghrid</a:t>
            </a:r>
            <a:r>
              <a:rPr lang="en-US" sz="1800" dirty="0">
                <a:effectLst/>
                <a:latin typeface="Calibri" panose="020F0502020204030204" pitchFamily="34" charset="0"/>
                <a:ea typeface="Calibri" panose="020F0502020204030204" pitchFamily="34" charset="0"/>
                <a:cs typeface="Arial" panose="020B0604020202020204" pitchFamily="34" charset="0"/>
              </a:rPr>
              <a:t> Haddad</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038507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76D8D610-DC1A-4E29-BF23-6B4B54C12AD7}"/>
              </a:ext>
            </a:extLst>
          </p:cNvPr>
          <p:cNvSpPr txBox="1"/>
          <p:nvPr/>
        </p:nvSpPr>
        <p:spPr>
          <a:xfrm>
            <a:off x="1" y="1228397"/>
            <a:ext cx="12191999" cy="4401205"/>
          </a:xfrm>
          <a:prstGeom prst="rect">
            <a:avLst/>
          </a:prstGeom>
          <a:noFill/>
        </p:spPr>
        <p:txBody>
          <a:bodyPr wrap="square" rtlCol="1">
            <a:spAutoFit/>
          </a:bodyPr>
          <a:lstStyle/>
          <a:p>
            <a:r>
              <a:rPr lang="ar-SY" sz="2800" dirty="0">
                <a:effectLst/>
                <a:latin typeface="Calibri" panose="020F0502020204030204" pitchFamily="34" charset="0"/>
                <a:ea typeface="Calibri" panose="020F0502020204030204" pitchFamily="34" charset="0"/>
                <a:cs typeface="DecoType Thuluth" panose="02010000000000000000" pitchFamily="2" charset="-78"/>
              </a:rPr>
              <a:t>ملخص:</a:t>
            </a:r>
          </a:p>
          <a:p>
            <a:endParaRPr lang="ar-SY" sz="2800" dirty="0">
              <a:latin typeface="Calibri" panose="020F0502020204030204" pitchFamily="34" charset="0"/>
              <a:ea typeface="Calibri" panose="020F0502020204030204" pitchFamily="34" charset="0"/>
              <a:cs typeface="Arial" panose="020B0604020202020204" pitchFamily="34" charset="0"/>
            </a:endParaRPr>
          </a:p>
          <a:p>
            <a:pPr algn="ctr"/>
            <a:r>
              <a:rPr lang="en-US" sz="2800" dirty="0">
                <a:effectLst/>
                <a:latin typeface="Calibri" panose="020F0502020204030204" pitchFamily="34" charset="0"/>
                <a:ea typeface="Calibri" panose="020F0502020204030204" pitchFamily="34" charset="0"/>
                <a:cs typeface="Arial" panose="020B0604020202020204" pitchFamily="34" charset="0"/>
              </a:rPr>
              <a:t>[1]</a:t>
            </a:r>
            <a:endParaRPr lang="ar-SY" sz="2800" dirty="0">
              <a:effectLst/>
              <a:latin typeface="Calibri" panose="020F0502020204030204" pitchFamily="34" charset="0"/>
              <a:ea typeface="Calibri" panose="020F0502020204030204" pitchFamily="34" charset="0"/>
              <a:cs typeface="Arial" panose="020B0604020202020204" pitchFamily="34" charset="0"/>
            </a:endParaRPr>
          </a:p>
          <a:p>
            <a:pPr algn="ctr"/>
            <a:r>
              <a:rPr lang="ar-SY" sz="2800" dirty="0">
                <a:effectLst/>
                <a:latin typeface="Calibri" panose="020F0502020204030204" pitchFamily="34" charset="0"/>
                <a:ea typeface="Calibri" panose="020F0502020204030204" pitchFamily="34" charset="0"/>
                <a:cs typeface="Calibri" panose="020F0502020204030204" pitchFamily="34" charset="0"/>
              </a:rPr>
              <a:t>تقدم ورقة البحث عن تصميم وتطوير روبوت يتم التحكم فيه بالصوت باستخدام هاتف محمول حيث يعتمد الروبوت على متحكم </a:t>
            </a:r>
            <a:r>
              <a:rPr lang="en-US" sz="2800" dirty="0">
                <a:effectLst/>
                <a:latin typeface="Calibri" panose="020F0502020204030204" pitchFamily="34" charset="0"/>
                <a:ea typeface="Calibri" panose="020F0502020204030204" pitchFamily="34" charset="0"/>
                <a:cs typeface="Calibri" panose="020F0502020204030204" pitchFamily="34" charset="0"/>
              </a:rPr>
              <a:t>Arduino Uno</a:t>
            </a:r>
            <a:r>
              <a:rPr lang="ar-SY" sz="2800" dirty="0">
                <a:effectLst/>
                <a:latin typeface="Calibri" panose="020F0502020204030204" pitchFamily="34" charset="0"/>
                <a:ea typeface="Calibri" panose="020F0502020204030204" pitchFamily="34" charset="0"/>
                <a:cs typeface="Calibri" panose="020F0502020204030204" pitchFamily="34" charset="0"/>
              </a:rPr>
              <a:t>.</a:t>
            </a:r>
            <a:endParaRPr lang="en-US" sz="2800" dirty="0">
              <a:effectLst/>
              <a:latin typeface="Calibri" panose="020F0502020204030204" pitchFamily="34" charset="0"/>
              <a:ea typeface="Calibri" panose="020F0502020204030204" pitchFamily="34" charset="0"/>
              <a:cs typeface="Calibri" panose="020F0502020204030204" pitchFamily="34" charset="0"/>
            </a:endParaRPr>
          </a:p>
          <a:p>
            <a:pPr algn="ctr"/>
            <a:r>
              <a:rPr lang="en-US" sz="2800" dirty="0">
                <a:effectLst/>
                <a:latin typeface="Calibri" panose="020F0502020204030204" pitchFamily="34" charset="0"/>
                <a:ea typeface="Calibri" panose="020F0502020204030204" pitchFamily="34" charset="0"/>
                <a:cs typeface="Calibri" panose="020F0502020204030204" pitchFamily="34" charset="0"/>
              </a:rPr>
              <a:t>[2]</a:t>
            </a:r>
            <a:endParaRPr lang="ar-SY" sz="2800" dirty="0">
              <a:effectLst/>
              <a:latin typeface="Calibri" panose="020F0502020204030204" pitchFamily="34" charset="0"/>
              <a:ea typeface="Calibri" panose="020F0502020204030204" pitchFamily="34" charset="0"/>
              <a:cs typeface="Calibri" panose="020F0502020204030204" pitchFamily="34" charset="0"/>
            </a:endParaRPr>
          </a:p>
          <a:p>
            <a:pPr algn="ctr"/>
            <a:r>
              <a:rPr lang="ar-SY" sz="2800" dirty="0">
                <a:effectLst/>
                <a:latin typeface="Calibri" panose="020F0502020204030204" pitchFamily="34" charset="0"/>
                <a:ea typeface="Calibri" panose="020F0502020204030204" pitchFamily="34" charset="0"/>
                <a:cs typeface="Calibri" panose="020F0502020204030204" pitchFamily="34" charset="0"/>
              </a:rPr>
              <a:t>يتم تحويل الأمر الصوتي إلى نص بواسطة أحد تطبيقات هاتف </a:t>
            </a:r>
            <a:r>
              <a:rPr lang="en-US" sz="2800" dirty="0">
                <a:effectLst/>
                <a:latin typeface="Calibri" panose="020F0502020204030204" pitchFamily="34" charset="0"/>
                <a:ea typeface="Calibri" panose="020F0502020204030204" pitchFamily="34" charset="0"/>
                <a:cs typeface="Calibri" panose="020F0502020204030204" pitchFamily="34" charset="0"/>
              </a:rPr>
              <a:t>android</a:t>
            </a:r>
            <a:r>
              <a:rPr lang="ar-SY" sz="2800" dirty="0">
                <a:effectLst/>
                <a:latin typeface="Calibri" panose="020F0502020204030204" pitchFamily="34" charset="0"/>
                <a:ea typeface="Calibri" panose="020F0502020204030204" pitchFamily="34" charset="0"/>
                <a:cs typeface="Calibri" panose="020F0502020204030204" pitchFamily="34" charset="0"/>
              </a:rPr>
              <a:t> ويرسل البيانات الضرورية إلى وحدة التحكم الدقيقة للتحكم في حركة الروبوت.</a:t>
            </a:r>
            <a:endParaRPr lang="en-US" sz="2800" dirty="0">
              <a:effectLst/>
              <a:latin typeface="Calibri" panose="020F0502020204030204" pitchFamily="34" charset="0"/>
              <a:ea typeface="Calibri" panose="020F0502020204030204" pitchFamily="34" charset="0"/>
              <a:cs typeface="Calibri" panose="020F0502020204030204" pitchFamily="34" charset="0"/>
            </a:endParaRPr>
          </a:p>
          <a:p>
            <a:pPr algn="ctr"/>
            <a:r>
              <a:rPr lang="en-US" sz="2800" dirty="0">
                <a:latin typeface="Calibri" panose="020F0502020204030204" pitchFamily="34" charset="0"/>
                <a:ea typeface="Calibri" panose="020F0502020204030204" pitchFamily="34" charset="0"/>
                <a:cs typeface="Calibri" panose="020F0502020204030204" pitchFamily="34" charset="0"/>
              </a:rPr>
              <a:t>[3]</a:t>
            </a:r>
            <a:endParaRPr lang="ar-SY" sz="2800" dirty="0">
              <a:effectLst/>
              <a:latin typeface="Calibri" panose="020F0502020204030204" pitchFamily="34" charset="0"/>
              <a:ea typeface="Calibri" panose="020F0502020204030204" pitchFamily="34" charset="0"/>
              <a:cs typeface="Calibri" panose="020F0502020204030204" pitchFamily="34" charset="0"/>
            </a:endParaRPr>
          </a:p>
          <a:p>
            <a:pPr algn="ctr"/>
            <a:r>
              <a:rPr lang="ar-SY" sz="2800" dirty="0">
                <a:effectLst/>
                <a:latin typeface="Calibri" panose="020F0502020204030204" pitchFamily="34" charset="0"/>
                <a:ea typeface="Calibri" panose="020F0502020204030204" pitchFamily="34" charset="0"/>
                <a:cs typeface="Calibri" panose="020F0502020204030204" pitchFamily="34" charset="0"/>
              </a:rPr>
              <a:t>بعد تلقي البيانات، يستجيب الروبوت وفقًا للأمر.</a:t>
            </a:r>
            <a:endParaRPr lang="ar-SY"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92322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3C9E5510-A035-45A9-8653-96792461D68C}"/>
              </a:ext>
            </a:extLst>
          </p:cNvPr>
          <p:cNvSpPr txBox="1"/>
          <p:nvPr/>
        </p:nvSpPr>
        <p:spPr>
          <a:xfrm>
            <a:off x="5374105" y="0"/>
            <a:ext cx="1443790" cy="523220"/>
          </a:xfrm>
          <a:prstGeom prst="rect">
            <a:avLst/>
          </a:prstGeom>
          <a:noFill/>
        </p:spPr>
        <p:txBody>
          <a:bodyPr wrap="square" rtlCol="1">
            <a:spAutoFit/>
          </a:bodyPr>
          <a:lstStyle/>
          <a:p>
            <a:r>
              <a:rPr lang="ar-SA" sz="2800" dirty="0">
                <a:effectLst/>
                <a:latin typeface="Arabic Typesetting" panose="03020402040406030203" pitchFamily="66" charset="-78"/>
                <a:ea typeface="Calibri" panose="020F0502020204030204" pitchFamily="34" charset="0"/>
                <a:cs typeface="Diwani Letter" panose="02010400000000000000" pitchFamily="2" charset="-78"/>
              </a:rPr>
              <a:t>الفصل الأول</a:t>
            </a:r>
            <a:endParaRPr lang="ar-SY" sz="2800" dirty="0"/>
          </a:p>
        </p:txBody>
      </p:sp>
      <p:sp>
        <p:nvSpPr>
          <p:cNvPr id="3" name="مربع نص 2">
            <a:extLst>
              <a:ext uri="{FF2B5EF4-FFF2-40B4-BE49-F238E27FC236}">
                <a16:creationId xmlns:a16="http://schemas.microsoft.com/office/drawing/2014/main" id="{3BE68E09-856A-4EBF-BFEA-B11F7DB244F2}"/>
              </a:ext>
            </a:extLst>
          </p:cNvPr>
          <p:cNvSpPr txBox="1"/>
          <p:nvPr/>
        </p:nvSpPr>
        <p:spPr>
          <a:xfrm>
            <a:off x="7090609" y="261610"/>
            <a:ext cx="5101390" cy="553357"/>
          </a:xfrm>
          <a:prstGeom prst="rect">
            <a:avLst/>
          </a:prstGeom>
          <a:noFill/>
        </p:spPr>
        <p:txBody>
          <a:bodyPr wrap="square" rtlCol="1">
            <a:spAutoFit/>
          </a:bodyPr>
          <a:lstStyle/>
          <a:p>
            <a:pPr marL="0" marR="0" algn="r" rtl="1">
              <a:lnSpc>
                <a:spcPct val="107000"/>
              </a:lnSpc>
              <a:spcBef>
                <a:spcPts val="0"/>
              </a:spcBef>
              <a:spcAft>
                <a:spcPts val="800"/>
              </a:spcAft>
            </a:pPr>
            <a:r>
              <a:rPr lang="ar-SY" sz="2800" dirty="0">
                <a:effectLst/>
                <a:latin typeface="Times New Roman" panose="02020603050405020304" pitchFamily="18" charset="0"/>
                <a:ea typeface="Calibri" panose="020F0502020204030204" pitchFamily="34" charset="0"/>
                <a:cs typeface="DecoType Naskh" panose="02010400000000000000" pitchFamily="2" charset="-78"/>
              </a:rPr>
              <a:t>مقدمة المشروع:</a:t>
            </a:r>
            <a:endParaRPr lang="en-US" sz="2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مربع نص 3">
            <a:extLst>
              <a:ext uri="{FF2B5EF4-FFF2-40B4-BE49-F238E27FC236}">
                <a16:creationId xmlns:a16="http://schemas.microsoft.com/office/drawing/2014/main" id="{DD087FD5-FBE6-43CE-9CD4-907EA44CF2AD}"/>
              </a:ext>
            </a:extLst>
          </p:cNvPr>
          <p:cNvSpPr txBox="1"/>
          <p:nvPr/>
        </p:nvSpPr>
        <p:spPr>
          <a:xfrm>
            <a:off x="1" y="1142891"/>
            <a:ext cx="12191999" cy="1200329"/>
          </a:xfrm>
          <a:prstGeom prst="rect">
            <a:avLst/>
          </a:prstGeom>
          <a:noFill/>
        </p:spPr>
        <p:txBody>
          <a:bodyPr wrap="square" rtlCol="1">
            <a:spAutoFit/>
          </a:bodyPr>
          <a:lstStyle/>
          <a:p>
            <a:r>
              <a:rPr lang="ar-SY" sz="2400" dirty="0">
                <a:effectLst/>
                <a:latin typeface="Calibri" panose="020F0502020204030204" pitchFamily="34" charset="0"/>
                <a:ea typeface="Calibri" panose="020F0502020204030204" pitchFamily="34" charset="0"/>
                <a:cs typeface="Calibri" panose="020F0502020204030204" pitchFamily="34" charset="0"/>
              </a:rPr>
              <a:t>يتم في هذا المشروع الدمج بين تكنولوجيا المتحكمات والتي يعتبر الأردوينو ولغة برمجته وليد لها، وتكنولوجيا الاتصالات والذي يعتبر الهاتف الذكي وبرمجياته باستخدام لغة الأندرويد وليد لها، بهدف الوصول لنظام تحكم عن بعد لروبوت قادر على التحرك في كافة الاتجاهات.</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مربع نص 4">
            <a:extLst>
              <a:ext uri="{FF2B5EF4-FFF2-40B4-BE49-F238E27FC236}">
                <a16:creationId xmlns:a16="http://schemas.microsoft.com/office/drawing/2014/main" id="{0FC577AB-7112-4CB1-8874-C51F26E6F085}"/>
              </a:ext>
            </a:extLst>
          </p:cNvPr>
          <p:cNvSpPr txBox="1"/>
          <p:nvPr/>
        </p:nvSpPr>
        <p:spPr>
          <a:xfrm>
            <a:off x="0" y="2962891"/>
            <a:ext cx="12191999" cy="830997"/>
          </a:xfrm>
          <a:prstGeom prst="rect">
            <a:avLst/>
          </a:prstGeom>
          <a:noFill/>
        </p:spPr>
        <p:txBody>
          <a:bodyPr wrap="square" rtlCol="1">
            <a:spAutoFit/>
          </a:bodyPr>
          <a:lstStyle/>
          <a:p>
            <a:r>
              <a:rPr lang="ar-SY" sz="2400" dirty="0">
                <a:effectLst/>
                <a:latin typeface="Calibri" panose="020F0502020204030204" pitchFamily="34" charset="0"/>
                <a:ea typeface="Calibri" panose="020F0502020204030204" pitchFamily="34" charset="0"/>
                <a:cs typeface="Calibri" panose="020F0502020204030204" pitchFamily="34" charset="0"/>
              </a:rPr>
              <a:t>إن التفاعل اللفظي المخصص للتحكم في الروبوتات هو في الواقع نوع من العمليات المبتكرة من بين العديد من الطرق التي يتم تقديمها فيما يتعلق بالتحكم في الروبوتات.</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6" name="مربع نص 5">
            <a:extLst>
              <a:ext uri="{FF2B5EF4-FFF2-40B4-BE49-F238E27FC236}">
                <a16:creationId xmlns:a16="http://schemas.microsoft.com/office/drawing/2014/main" id="{7E6AF903-FB79-4EEF-8752-4205965DF22B}"/>
              </a:ext>
            </a:extLst>
          </p:cNvPr>
          <p:cNvSpPr txBox="1"/>
          <p:nvPr/>
        </p:nvSpPr>
        <p:spPr>
          <a:xfrm>
            <a:off x="-1" y="4413559"/>
            <a:ext cx="12191999" cy="865173"/>
          </a:xfrm>
          <a:prstGeom prst="rect">
            <a:avLst/>
          </a:prstGeom>
          <a:noFill/>
        </p:spPr>
        <p:txBody>
          <a:bodyPr wrap="square" rtlCol="1">
            <a:spAutoFit/>
          </a:bodyPr>
          <a:lstStyle/>
          <a:p>
            <a:pPr marL="0" marR="0" algn="r" rtl="1">
              <a:lnSpc>
                <a:spcPct val="107000"/>
              </a:lnSpc>
              <a:spcBef>
                <a:spcPts val="0"/>
              </a:spcBef>
              <a:spcAft>
                <a:spcPts val="800"/>
              </a:spcAft>
            </a:pPr>
            <a:r>
              <a:rPr lang="ar-SY" sz="2400" dirty="0">
                <a:effectLst/>
                <a:latin typeface="Calibri" panose="020F0502020204030204" pitchFamily="34" charset="0"/>
                <a:ea typeface="Calibri" panose="020F0502020204030204" pitchFamily="34" charset="0"/>
                <a:cs typeface="Calibri" panose="020F0502020204030204" pitchFamily="34" charset="0"/>
              </a:rPr>
              <a:t>من المتوقع أن تتواصل الروبوتات مع مستخدمها ولكنها لم تصل بعد إلى هذا النوع من المستوى. هناك عدد من التقنيات للتحكم في الروبوتات باستخدام التعرف على الصوت لكنها محدودة بشكل معقول.</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0071251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5A00B53C-A06C-490F-BB56-3EDAA81B7405}"/>
              </a:ext>
            </a:extLst>
          </p:cNvPr>
          <p:cNvSpPr txBox="1"/>
          <p:nvPr/>
        </p:nvSpPr>
        <p:spPr>
          <a:xfrm>
            <a:off x="9512969" y="0"/>
            <a:ext cx="2679032" cy="523220"/>
          </a:xfrm>
          <a:prstGeom prst="rect">
            <a:avLst/>
          </a:prstGeom>
          <a:noFill/>
        </p:spPr>
        <p:txBody>
          <a:bodyPr wrap="square" rtlCol="1">
            <a:spAutoFit/>
          </a:bodyPr>
          <a:lstStyle/>
          <a:p>
            <a:r>
              <a:rPr lang="ar-SY" sz="2800" dirty="0">
                <a:effectLst/>
                <a:latin typeface="Calibri" panose="020F0502020204030204" pitchFamily="34" charset="0"/>
                <a:ea typeface="Calibri" panose="020F0502020204030204" pitchFamily="34" charset="0"/>
                <a:cs typeface="DecoType Naskh" panose="02010400000000000000" pitchFamily="2" charset="-78"/>
              </a:rPr>
              <a:t> هدف المشروع:</a:t>
            </a:r>
            <a:endParaRPr lang="en-US" sz="2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3" name="مربع نص 2">
            <a:extLst>
              <a:ext uri="{FF2B5EF4-FFF2-40B4-BE49-F238E27FC236}">
                <a16:creationId xmlns:a16="http://schemas.microsoft.com/office/drawing/2014/main" id="{35523105-06D4-481B-A155-34AAF83414B1}"/>
              </a:ext>
            </a:extLst>
          </p:cNvPr>
          <p:cNvSpPr txBox="1"/>
          <p:nvPr/>
        </p:nvSpPr>
        <p:spPr>
          <a:xfrm>
            <a:off x="1" y="1459832"/>
            <a:ext cx="12191999" cy="830997"/>
          </a:xfrm>
          <a:prstGeom prst="rect">
            <a:avLst/>
          </a:prstGeom>
          <a:noFill/>
        </p:spPr>
        <p:txBody>
          <a:bodyPr wrap="square" rtlCol="1">
            <a:spAutoFit/>
          </a:bodyPr>
          <a:lstStyle/>
          <a:p>
            <a:r>
              <a:rPr lang="ar-SY" sz="2400" dirty="0">
                <a:effectLst/>
                <a:latin typeface="Calibri" panose="020F0502020204030204" pitchFamily="34" charset="0"/>
                <a:ea typeface="Calibri" panose="020F0502020204030204" pitchFamily="34" charset="0"/>
                <a:cs typeface="Calibri" panose="020F0502020204030204" pitchFamily="34" charset="0"/>
              </a:rPr>
              <a:t>تصميم نظام تحكم عن بعد للتحكم بروبوت قادر على الحركة في كافة الاتجاهات من خلال الدمج بين المتحكم الأردوينو والأندرويد.</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مربع نص 3">
            <a:extLst>
              <a:ext uri="{FF2B5EF4-FFF2-40B4-BE49-F238E27FC236}">
                <a16:creationId xmlns:a16="http://schemas.microsoft.com/office/drawing/2014/main" id="{4D7C5C70-A190-4C04-B086-CF2A95704690}"/>
              </a:ext>
            </a:extLst>
          </p:cNvPr>
          <p:cNvSpPr txBox="1"/>
          <p:nvPr/>
        </p:nvSpPr>
        <p:spPr>
          <a:xfrm>
            <a:off x="9769641" y="3227441"/>
            <a:ext cx="2422358" cy="523220"/>
          </a:xfrm>
          <a:prstGeom prst="rect">
            <a:avLst/>
          </a:prstGeom>
          <a:noFill/>
        </p:spPr>
        <p:txBody>
          <a:bodyPr wrap="square" rtlCol="1">
            <a:spAutoFit/>
          </a:bodyPr>
          <a:lstStyle/>
          <a:p>
            <a:r>
              <a:rPr lang="ar-SY" sz="2800" dirty="0">
                <a:effectLst/>
                <a:latin typeface="Calibri" panose="020F0502020204030204" pitchFamily="34" charset="0"/>
                <a:ea typeface="Calibri" panose="020F0502020204030204" pitchFamily="34" charset="0"/>
                <a:cs typeface="DecoType Naskh" panose="02010400000000000000" pitchFamily="2" charset="-78"/>
              </a:rPr>
              <a:t>مكونات المشروع:</a:t>
            </a:r>
            <a:endParaRPr lang="en-US" sz="2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مربع نص 4">
            <a:extLst>
              <a:ext uri="{FF2B5EF4-FFF2-40B4-BE49-F238E27FC236}">
                <a16:creationId xmlns:a16="http://schemas.microsoft.com/office/drawing/2014/main" id="{A37E85D4-6311-4981-B59B-64D6953A46F2}"/>
              </a:ext>
            </a:extLst>
          </p:cNvPr>
          <p:cNvSpPr txBox="1"/>
          <p:nvPr/>
        </p:nvSpPr>
        <p:spPr>
          <a:xfrm>
            <a:off x="1" y="4567172"/>
            <a:ext cx="12191999" cy="2050690"/>
          </a:xfrm>
          <a:prstGeom prst="rect">
            <a:avLst/>
          </a:prstGeom>
          <a:noFill/>
        </p:spPr>
        <p:txBody>
          <a:bodyPr wrap="square" rtlCol="1">
            <a:spAutoFit/>
          </a:bodyPr>
          <a:lstStyle/>
          <a:p>
            <a:pPr marL="342900" marR="0" lvl="0" indent="-342900" algn="r" rtl="1">
              <a:lnSpc>
                <a:spcPct val="107000"/>
              </a:lnSpc>
              <a:spcBef>
                <a:spcPts val="0"/>
              </a:spcBef>
              <a:spcAft>
                <a:spcPts val="0"/>
              </a:spcAft>
              <a:buSzPts val="1600"/>
              <a:buFont typeface="+mj-lt"/>
              <a:buAutoNum type="arabicPeriod"/>
            </a:pPr>
            <a:r>
              <a:rPr lang="ar-SY" sz="2400" dirty="0">
                <a:effectLst/>
                <a:latin typeface="Calibri" panose="020F0502020204030204" pitchFamily="34" charset="0"/>
                <a:ea typeface="Calibri" panose="020F0502020204030204" pitchFamily="34" charset="0"/>
                <a:cs typeface="Calibri" panose="020F0502020204030204" pitchFamily="34" charset="0"/>
              </a:rPr>
              <a:t>متحكم </a:t>
            </a:r>
            <a:r>
              <a:rPr lang="ar-SY" sz="2400" dirty="0" err="1">
                <a:effectLst/>
                <a:latin typeface="Calibri" panose="020F0502020204030204" pitchFamily="34" charset="0"/>
                <a:ea typeface="Calibri" panose="020F0502020204030204" pitchFamily="34" charset="0"/>
                <a:cs typeface="Calibri" panose="020F0502020204030204" pitchFamily="34" charset="0"/>
              </a:rPr>
              <a:t>أردوينو</a:t>
            </a:r>
            <a:r>
              <a:rPr lang="ar-SY" sz="2400" dirty="0">
                <a:effectLst/>
                <a:latin typeface="Calibri" panose="020F0502020204030204" pitchFamily="34" charset="0"/>
                <a:ea typeface="Calibri" panose="020F0502020204030204" pitchFamily="34" charset="0"/>
                <a:cs typeface="Calibri" panose="020F0502020204030204" pitchFamily="34" charset="0"/>
              </a:rPr>
              <a:t> </a:t>
            </a:r>
            <a:r>
              <a:rPr lang="ar-SY" sz="2400" dirty="0" err="1">
                <a:effectLst/>
                <a:latin typeface="Calibri" panose="020F0502020204030204" pitchFamily="34" charset="0"/>
                <a:ea typeface="Calibri" panose="020F0502020204030204" pitchFamily="34" charset="0"/>
                <a:cs typeface="Calibri" panose="020F0502020204030204" pitchFamily="34" charset="0"/>
              </a:rPr>
              <a:t>أونو</a:t>
            </a:r>
            <a:r>
              <a:rPr lang="ar-SY" sz="2400" dirty="0">
                <a:effectLst/>
                <a:latin typeface="Calibri" panose="020F0502020204030204" pitchFamily="34" charset="0"/>
                <a:ea typeface="Calibri" panose="020F0502020204030204" pitchFamily="34" charset="0"/>
                <a:cs typeface="Calibri" panose="020F0502020204030204" pitchFamily="34" charset="0"/>
              </a:rPr>
              <a:t>.</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0"/>
              </a:spcAft>
              <a:buSzPts val="1600"/>
              <a:buFont typeface="+mj-lt"/>
              <a:buAutoNum type="arabicPeriod"/>
            </a:pPr>
            <a:r>
              <a:rPr lang="ar-SY" sz="2400" dirty="0">
                <a:effectLst/>
                <a:latin typeface="Calibri" panose="020F0502020204030204" pitchFamily="34" charset="0"/>
                <a:ea typeface="Calibri" panose="020F0502020204030204" pitchFamily="34" charset="0"/>
                <a:cs typeface="Calibri" panose="020F0502020204030204" pitchFamily="34" charset="0"/>
              </a:rPr>
              <a:t>بلوتوث.</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0"/>
              </a:spcAft>
              <a:buSzPts val="1600"/>
              <a:buFont typeface="+mj-lt"/>
              <a:buAutoNum type="arabicPeriod"/>
            </a:pPr>
            <a:r>
              <a:rPr lang="ar-SY" sz="2400" dirty="0">
                <a:effectLst/>
                <a:latin typeface="Calibri" panose="020F0502020204030204" pitchFamily="34" charset="0"/>
                <a:ea typeface="Calibri" panose="020F0502020204030204" pitchFamily="34" charset="0"/>
                <a:cs typeface="Calibri" panose="020F0502020204030204" pitchFamily="34" charset="0"/>
              </a:rPr>
              <a:t>دارة قيادة.</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0"/>
              </a:spcAft>
              <a:buSzPts val="1600"/>
              <a:buFont typeface="+mj-lt"/>
              <a:buAutoNum type="arabicPeriod"/>
            </a:pPr>
            <a:r>
              <a:rPr lang="ar-SY" sz="2400" dirty="0">
                <a:effectLst/>
                <a:latin typeface="Calibri" panose="020F0502020204030204" pitchFamily="34" charset="0"/>
                <a:ea typeface="Calibri" panose="020F0502020204030204" pitchFamily="34" charset="0"/>
                <a:cs typeface="Calibri" panose="020F0502020204030204" pitchFamily="34" charset="0"/>
              </a:rPr>
              <a:t>الهيكل ومجموعة من المحركات.</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r" rtl="1">
              <a:lnSpc>
                <a:spcPct val="107000"/>
              </a:lnSpc>
              <a:spcBef>
                <a:spcPts val="0"/>
              </a:spcBef>
              <a:spcAft>
                <a:spcPts val="800"/>
              </a:spcAft>
              <a:buSzPts val="1600"/>
              <a:buFont typeface="+mj-lt"/>
              <a:buAutoNum type="arabicPeriod"/>
            </a:pPr>
            <a:r>
              <a:rPr lang="ar-SY" sz="2400" dirty="0">
                <a:effectLst/>
                <a:latin typeface="Calibri" panose="020F0502020204030204" pitchFamily="34" charset="0"/>
                <a:ea typeface="Calibri" panose="020F0502020204030204" pitchFamily="34" charset="0"/>
                <a:cs typeface="Calibri" panose="020F0502020204030204" pitchFamily="34" charset="0"/>
              </a:rPr>
              <a:t>برنامج أندرويد.</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701292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76BCE165-3968-437D-8617-2E5DA8CB0683}"/>
              </a:ext>
            </a:extLst>
          </p:cNvPr>
          <p:cNvSpPr txBox="1"/>
          <p:nvPr/>
        </p:nvSpPr>
        <p:spPr>
          <a:xfrm>
            <a:off x="0" y="0"/>
            <a:ext cx="12192000" cy="1787221"/>
          </a:xfrm>
          <a:prstGeom prst="rect">
            <a:avLst/>
          </a:prstGeom>
          <a:noFill/>
        </p:spPr>
        <p:txBody>
          <a:bodyPr wrap="square" rtlCol="1">
            <a:spAutoFit/>
          </a:bodyPr>
          <a:lstStyle/>
          <a:p>
            <a:pPr>
              <a:lnSpc>
                <a:spcPct val="107000"/>
              </a:lnSpc>
            </a:pPr>
            <a:r>
              <a:rPr lang="ar-SA" sz="2800" dirty="0">
                <a:effectLst/>
                <a:latin typeface="Calibri" panose="020F0502020204030204" pitchFamily="34" charset="0"/>
                <a:ea typeface="Calibri" panose="020F0502020204030204" pitchFamily="34" charset="0"/>
                <a:cs typeface="Calibri" panose="020F0502020204030204" pitchFamily="34" charset="0"/>
              </a:rPr>
              <a:t>ما هو الروبوت؟</a:t>
            </a:r>
            <a:endParaRPr lang="ar-SY" sz="28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pPr>
            <a:endParaRPr lang="en-US" sz="2800" dirty="0">
              <a:effectLst/>
              <a:latin typeface="Calibri" panose="020F0502020204030204" pitchFamily="34" charset="0"/>
              <a:ea typeface="Calibri" panose="020F0502020204030204" pitchFamily="34" charset="0"/>
              <a:cs typeface="Calibri" panose="020F0502020204030204" pitchFamily="34" charset="0"/>
            </a:endParaRPr>
          </a:p>
          <a:p>
            <a:pPr marL="0" marR="0" algn="ct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Calibri" panose="020F0502020204030204" pitchFamily="34" charset="0"/>
              </a:rPr>
              <a:t>الروبوت هو جهاز كهروميكانيكي قادر على التفاعل بطريقة أو بأخرى مع بيئته واتخاذ قرارات مستقلة أو إجراءات من أجل تحقيق مهمة محددة</a:t>
            </a:r>
            <a:r>
              <a:rPr lang="en-US" sz="2400" dirty="0">
                <a:effectLst/>
                <a:latin typeface="Calibri" panose="020F0502020204030204" pitchFamily="34" charset="0"/>
                <a:ea typeface="Calibri" panose="020F0502020204030204" pitchFamily="34" charset="0"/>
                <a:cs typeface="Calibri" panose="020F0502020204030204" pitchFamily="34" charset="0"/>
              </a:rPr>
              <a:t>.</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3" name="مربع نص 2">
            <a:extLst>
              <a:ext uri="{FF2B5EF4-FFF2-40B4-BE49-F238E27FC236}">
                <a16:creationId xmlns:a16="http://schemas.microsoft.com/office/drawing/2014/main" id="{A948C84A-3AF7-4312-9733-6AEE7F423188}"/>
              </a:ext>
            </a:extLst>
          </p:cNvPr>
          <p:cNvSpPr txBox="1"/>
          <p:nvPr/>
        </p:nvSpPr>
        <p:spPr>
          <a:xfrm>
            <a:off x="0" y="3043825"/>
            <a:ext cx="12192000" cy="2832699"/>
          </a:xfrm>
          <a:prstGeom prst="rect">
            <a:avLst/>
          </a:prstGeom>
          <a:noFill/>
        </p:spPr>
        <p:txBody>
          <a:bodyPr wrap="square" rtlCol="1">
            <a:spAutoFit/>
          </a:bodyPr>
          <a:lstStyle/>
          <a:p>
            <a:pPr lvl="2">
              <a:lnSpc>
                <a:spcPct val="107000"/>
              </a:lnSpc>
            </a:pPr>
            <a:r>
              <a:rPr lang="ar-SY" sz="2400" dirty="0">
                <a:latin typeface="Calibri" panose="020F0502020204030204" pitchFamily="34" charset="0"/>
                <a:ea typeface="Calibri" panose="020F0502020204030204" pitchFamily="34" charset="0"/>
                <a:cs typeface="Calibri" panose="020F0502020204030204" pitchFamily="34" charset="0"/>
              </a:rPr>
              <a:t>و </a:t>
            </a:r>
            <a:r>
              <a:rPr lang="ar-SA" sz="2400" dirty="0">
                <a:effectLst/>
                <a:latin typeface="Calibri" panose="020F0502020204030204" pitchFamily="34" charset="0"/>
                <a:ea typeface="Calibri" panose="020F0502020204030204" pitchFamily="34" charset="0"/>
                <a:cs typeface="Calibri" panose="020F0502020204030204" pitchFamily="34" charset="0"/>
              </a:rPr>
              <a:t>يتكون الروبوت </a:t>
            </a:r>
            <a:r>
              <a:rPr lang="ar-SY" sz="2400" dirty="0">
                <a:effectLst/>
                <a:latin typeface="Calibri" panose="020F0502020204030204" pitchFamily="34" charset="0"/>
                <a:ea typeface="Calibri" panose="020F0502020204030204" pitchFamily="34" charset="0"/>
                <a:cs typeface="Calibri" panose="020F0502020204030204" pitchFamily="34" charset="0"/>
              </a:rPr>
              <a:t>بشكل عام </a:t>
            </a:r>
            <a:r>
              <a:rPr lang="ar-SA" sz="2400" dirty="0">
                <a:effectLst/>
                <a:latin typeface="Calibri" panose="020F0502020204030204" pitchFamily="34" charset="0"/>
                <a:ea typeface="Calibri" panose="020F0502020204030204" pitchFamily="34" charset="0"/>
                <a:cs typeface="Calibri" panose="020F0502020204030204" pitchFamily="34" charset="0"/>
              </a:rPr>
              <a:t>من</a:t>
            </a:r>
            <a:r>
              <a:rPr lang="en-US" sz="2400" dirty="0">
                <a:effectLst/>
                <a:latin typeface="Calibri" panose="020F0502020204030204" pitchFamily="34" charset="0"/>
                <a:ea typeface="Calibri" panose="020F0502020204030204" pitchFamily="34" charset="0"/>
                <a:cs typeface="Calibri" panose="020F0502020204030204" pitchFamily="34" charset="0"/>
              </a:rPr>
              <a:t>:</a:t>
            </a:r>
            <a:endParaRPr lang="ar-SY" sz="2400" dirty="0">
              <a:effectLst/>
              <a:latin typeface="Calibri" panose="020F0502020204030204" pitchFamily="34" charset="0"/>
              <a:ea typeface="Calibri" panose="020F0502020204030204" pitchFamily="34" charset="0"/>
              <a:cs typeface="Calibri" panose="020F0502020204030204" pitchFamily="34" charset="0"/>
            </a:endParaRPr>
          </a:p>
          <a:p>
            <a:pPr lvl="2">
              <a:lnSpc>
                <a:spcPct val="107000"/>
              </a:lnSpc>
            </a:pPr>
            <a:endParaRPr lang="en-US" sz="2400" dirty="0">
              <a:effectLst/>
              <a:latin typeface="Calibri" panose="020F0502020204030204" pitchFamily="34" charset="0"/>
              <a:ea typeface="Calibri" panose="020F0502020204030204" pitchFamily="34" charset="0"/>
              <a:cs typeface="Calibri" panose="020F0502020204030204" pitchFamily="34" charset="0"/>
            </a:endParaRPr>
          </a:p>
          <a:p>
            <a:pPr marR="0" lvl="0" algn="ct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Calibri" panose="020F0502020204030204" pitchFamily="34" charset="0"/>
              </a:rPr>
              <a:t>الهيكل</a:t>
            </a:r>
            <a:r>
              <a:rPr lang="en-US" sz="2400" dirty="0">
                <a:effectLst/>
                <a:latin typeface="Calibri" panose="020F0502020204030204" pitchFamily="34" charset="0"/>
                <a:ea typeface="Calibri" panose="020F0502020204030204" pitchFamily="34" charset="0"/>
                <a:cs typeface="Calibri" panose="020F0502020204030204" pitchFamily="34" charset="0"/>
              </a:rPr>
              <a:t>.</a:t>
            </a:r>
          </a:p>
          <a:p>
            <a:pPr marR="0" lvl="0" algn="ct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Calibri" panose="020F0502020204030204" pitchFamily="34" charset="0"/>
              </a:rPr>
              <a:t>المشغل الميكانيكي</a:t>
            </a:r>
            <a:r>
              <a:rPr lang="en-US" sz="2400" dirty="0">
                <a:effectLst/>
                <a:latin typeface="Calibri" panose="020F0502020204030204" pitchFamily="34" charset="0"/>
                <a:ea typeface="Calibri" panose="020F0502020204030204" pitchFamily="34" charset="0"/>
                <a:cs typeface="Calibri" panose="020F0502020204030204" pitchFamily="34" charset="0"/>
              </a:rPr>
              <a:t>.</a:t>
            </a:r>
          </a:p>
          <a:p>
            <a:pPr marR="0" lvl="0" algn="ct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Calibri" panose="020F0502020204030204" pitchFamily="34" charset="0"/>
              </a:rPr>
              <a:t>وحدة التحكم</a:t>
            </a:r>
            <a:r>
              <a:rPr lang="en-US" sz="2400" dirty="0">
                <a:effectLst/>
                <a:latin typeface="Calibri" panose="020F0502020204030204" pitchFamily="34" charset="0"/>
                <a:ea typeface="Calibri" panose="020F0502020204030204" pitchFamily="34" charset="0"/>
                <a:cs typeface="Calibri" panose="020F0502020204030204" pitchFamily="34" charset="0"/>
              </a:rPr>
              <a:t>.</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R="0" lvl="0" algn="ct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Calibri" panose="020F0502020204030204" pitchFamily="34" charset="0"/>
              </a:rPr>
              <a:t>المدخلات/ الحساسات</a:t>
            </a:r>
            <a:r>
              <a:rPr lang="en-US" sz="2400" dirty="0">
                <a:effectLst/>
                <a:latin typeface="Calibri" panose="020F0502020204030204" pitchFamily="34" charset="0"/>
                <a:ea typeface="Calibri" panose="020F0502020204030204" pitchFamily="34" charset="0"/>
                <a:cs typeface="Calibri" panose="020F0502020204030204" pitchFamily="34" charset="0"/>
              </a:rPr>
              <a:t>.</a:t>
            </a:r>
          </a:p>
          <a:p>
            <a:pPr algn="ctr"/>
            <a:r>
              <a:rPr lang="ar-SA" sz="2400" dirty="0">
                <a:effectLst/>
                <a:latin typeface="Calibri" panose="020F0502020204030204" pitchFamily="34" charset="0"/>
                <a:ea typeface="Calibri" panose="020F0502020204030204" pitchFamily="34" charset="0"/>
                <a:cs typeface="Calibri" panose="020F0502020204030204" pitchFamily="34" charset="0"/>
              </a:rPr>
              <a:t>أمدادات الطاقة</a:t>
            </a:r>
            <a:r>
              <a:rPr lang="en-US" sz="2400" dirty="0">
                <a:effectLst/>
                <a:latin typeface="Calibri" panose="020F0502020204030204" pitchFamily="34" charset="0"/>
                <a:ea typeface="Calibri" panose="020F0502020204030204" pitchFamily="34" charset="0"/>
                <a:cs typeface="Calibri" panose="020F0502020204030204" pitchFamily="34" charset="0"/>
              </a:rPr>
              <a:t>.</a:t>
            </a:r>
            <a:endParaRPr lang="ar-SY"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8888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5A3363F2-8CF5-4D08-8187-98C27D9B7275}"/>
              </a:ext>
            </a:extLst>
          </p:cNvPr>
          <p:cNvSpPr txBox="1"/>
          <p:nvPr/>
        </p:nvSpPr>
        <p:spPr>
          <a:xfrm>
            <a:off x="8165432" y="0"/>
            <a:ext cx="4042611" cy="461665"/>
          </a:xfrm>
          <a:prstGeom prst="rect">
            <a:avLst/>
          </a:prstGeom>
          <a:noFill/>
        </p:spPr>
        <p:txBody>
          <a:bodyPr wrap="square" rtlCol="1">
            <a:spAutoFit/>
          </a:bodyPr>
          <a:lstStyle/>
          <a:p>
            <a:r>
              <a:rPr lang="ar-SA" sz="2400" b="1" dirty="0">
                <a:effectLst/>
                <a:latin typeface="Calibri" panose="020F0502020204030204" pitchFamily="34" charset="0"/>
                <a:ea typeface="Calibri" panose="020F0502020204030204" pitchFamily="34" charset="0"/>
                <a:cs typeface="Calibri" panose="020F0502020204030204" pitchFamily="34" charset="0"/>
              </a:rPr>
              <a:t>الهيكل</a:t>
            </a:r>
            <a:r>
              <a:rPr lang="en-US" sz="2400" b="1" dirty="0">
                <a:effectLst/>
                <a:latin typeface="Calibri" panose="020F0502020204030204" pitchFamily="34" charset="0"/>
                <a:ea typeface="Calibri" panose="020F0502020204030204" pitchFamily="34" charset="0"/>
                <a:cs typeface="Calibri" panose="020F0502020204030204" pitchFamily="34" charset="0"/>
              </a:rPr>
              <a:t> (Structure / Chassis)</a:t>
            </a:r>
            <a:r>
              <a:rPr lang="ar-SY" sz="2400" b="1" dirty="0">
                <a:effectLst/>
                <a:latin typeface="Calibri" panose="020F0502020204030204" pitchFamily="34" charset="0"/>
                <a:ea typeface="Calibri" panose="020F0502020204030204" pitchFamily="34" charset="0"/>
                <a:cs typeface="Calibri" panose="020F0502020204030204" pitchFamily="34" charset="0"/>
              </a:rPr>
              <a:t>:</a:t>
            </a:r>
            <a:endParaRPr lang="ar-SY" sz="2400" b="1" dirty="0">
              <a:latin typeface="Calibri" panose="020F0502020204030204" pitchFamily="34" charset="0"/>
              <a:cs typeface="Calibri" panose="020F0502020204030204" pitchFamily="34" charset="0"/>
            </a:endParaRPr>
          </a:p>
        </p:txBody>
      </p:sp>
      <p:pic>
        <p:nvPicPr>
          <p:cNvPr id="3" name="صورة 2">
            <a:extLst>
              <a:ext uri="{FF2B5EF4-FFF2-40B4-BE49-F238E27FC236}">
                <a16:creationId xmlns:a16="http://schemas.microsoft.com/office/drawing/2014/main" id="{B799DA38-605B-42BC-AA37-B855C42D6853}"/>
              </a:ext>
            </a:extLst>
          </p:cNvPr>
          <p:cNvPicPr/>
          <p:nvPr/>
        </p:nvPicPr>
        <p:blipFill rotWithShape="1">
          <a:blip r:embed="rId2">
            <a:extLst>
              <a:ext uri="{28A0092B-C50C-407E-A947-70E740481C1C}">
                <a14:useLocalDpi xmlns:a14="http://schemas.microsoft.com/office/drawing/2010/main" val="0"/>
              </a:ext>
            </a:extLst>
          </a:blip>
          <a:srcRect b="13118"/>
          <a:stretch/>
        </p:blipFill>
        <p:spPr bwMode="auto">
          <a:xfrm>
            <a:off x="1991177" y="843440"/>
            <a:ext cx="8195560" cy="3603458"/>
          </a:xfrm>
          <a:prstGeom prst="rect">
            <a:avLst/>
          </a:prstGeom>
          <a:noFill/>
          <a:ln>
            <a:noFill/>
          </a:ln>
          <a:extLst>
            <a:ext uri="{53640926-AAD7-44D8-BBD7-CCE9431645EC}">
              <a14:shadowObscured xmlns:a14="http://schemas.microsoft.com/office/drawing/2010/main"/>
            </a:ext>
          </a:extLst>
        </p:spPr>
      </p:pic>
      <p:sp>
        <p:nvSpPr>
          <p:cNvPr id="4" name="مربع نص 3">
            <a:extLst>
              <a:ext uri="{FF2B5EF4-FFF2-40B4-BE49-F238E27FC236}">
                <a16:creationId xmlns:a16="http://schemas.microsoft.com/office/drawing/2014/main" id="{4F85593C-3F9B-4BCF-9EDC-85CFB3C15CD2}"/>
              </a:ext>
            </a:extLst>
          </p:cNvPr>
          <p:cNvSpPr txBox="1"/>
          <p:nvPr/>
        </p:nvSpPr>
        <p:spPr>
          <a:xfrm>
            <a:off x="1" y="4828674"/>
            <a:ext cx="12208042" cy="865173"/>
          </a:xfrm>
          <a:prstGeom prst="rect">
            <a:avLst/>
          </a:prstGeom>
          <a:noFill/>
        </p:spPr>
        <p:txBody>
          <a:bodyPr wrap="square" rtlCol="1">
            <a:spAutoFit/>
          </a:bodyPr>
          <a:lstStyle/>
          <a:p>
            <a:pPr marL="0" marR="0" algn="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Calibri" panose="020F0502020204030204" pitchFamily="34" charset="0"/>
              </a:rPr>
              <a:t>هو مجموعة من المكونات الفيزيائية القادرة على توفير الحماية والمتانة للروبوت ويختلف شكله وتصميمه تبعا لنوع الروبوت والوظيفة المستخدم بها.</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156561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4F323016-0BAF-45EF-B650-155905CBA4A2}"/>
              </a:ext>
            </a:extLst>
          </p:cNvPr>
          <p:cNvSpPr txBox="1"/>
          <p:nvPr/>
        </p:nvSpPr>
        <p:spPr>
          <a:xfrm>
            <a:off x="3416969" y="0"/>
            <a:ext cx="8775031" cy="461665"/>
          </a:xfrm>
          <a:prstGeom prst="rect">
            <a:avLst/>
          </a:prstGeom>
          <a:noFill/>
        </p:spPr>
        <p:txBody>
          <a:bodyPr wrap="square" rtlCol="1">
            <a:spAutoFit/>
          </a:bodyPr>
          <a:lstStyle/>
          <a:p>
            <a:r>
              <a:rPr lang="ar-SA" sz="2400" b="1" dirty="0">
                <a:effectLst/>
                <a:latin typeface="Calibri" panose="020F0502020204030204" pitchFamily="34" charset="0"/>
                <a:ea typeface="Calibri" panose="020F0502020204030204" pitchFamily="34" charset="0"/>
                <a:cs typeface="Calibri" panose="020F0502020204030204" pitchFamily="34" charset="0"/>
              </a:rPr>
              <a:t>المشغل الميكانيكي </a:t>
            </a:r>
            <a:r>
              <a:rPr lang="en-US" sz="2400" b="1" dirty="0">
                <a:effectLst/>
                <a:latin typeface="Calibri" panose="020F0502020204030204" pitchFamily="34" charset="0"/>
                <a:ea typeface="Calibri" panose="020F0502020204030204" pitchFamily="34" charset="0"/>
                <a:cs typeface="Calibri" panose="020F0502020204030204" pitchFamily="34" charset="0"/>
              </a:rPr>
              <a:t>Actuator </a:t>
            </a:r>
            <a:r>
              <a:rPr lang="ar-SY" sz="2400" b="1" dirty="0">
                <a:effectLst/>
                <a:latin typeface="Calibri" panose="020F0502020204030204" pitchFamily="34" charset="0"/>
                <a:ea typeface="Calibri" panose="020F0502020204030204" pitchFamily="34" charset="0"/>
                <a:cs typeface="Calibri" panose="020F0502020204030204" pitchFamily="34" charset="0"/>
              </a:rPr>
              <a:t>:</a:t>
            </a:r>
            <a:endParaRPr lang="ar-SY" sz="2400" b="1" dirty="0">
              <a:latin typeface="Calibri" panose="020F0502020204030204" pitchFamily="34" charset="0"/>
              <a:cs typeface="Calibri" panose="020F0502020204030204" pitchFamily="34" charset="0"/>
            </a:endParaRPr>
          </a:p>
        </p:txBody>
      </p:sp>
      <p:pic>
        <p:nvPicPr>
          <p:cNvPr id="3" name="صورة 2">
            <a:extLst>
              <a:ext uri="{FF2B5EF4-FFF2-40B4-BE49-F238E27FC236}">
                <a16:creationId xmlns:a16="http://schemas.microsoft.com/office/drawing/2014/main" id="{48BA9AB7-B857-4F18-9DCA-609B0841ED3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8758" y="461665"/>
            <a:ext cx="4065370" cy="2762798"/>
          </a:xfrm>
          <a:prstGeom prst="rect">
            <a:avLst/>
          </a:prstGeom>
          <a:noFill/>
          <a:ln>
            <a:noFill/>
          </a:ln>
        </p:spPr>
      </p:pic>
      <p:sp>
        <p:nvSpPr>
          <p:cNvPr id="4" name="مربع نص 3">
            <a:extLst>
              <a:ext uri="{FF2B5EF4-FFF2-40B4-BE49-F238E27FC236}">
                <a16:creationId xmlns:a16="http://schemas.microsoft.com/office/drawing/2014/main" id="{A5E00C61-DD58-442B-BFB4-E2EFBE89F019}"/>
              </a:ext>
            </a:extLst>
          </p:cNvPr>
          <p:cNvSpPr txBox="1"/>
          <p:nvPr/>
        </p:nvSpPr>
        <p:spPr>
          <a:xfrm>
            <a:off x="5449654" y="2595476"/>
            <a:ext cx="6453588" cy="862800"/>
          </a:xfrm>
          <a:prstGeom prst="rect">
            <a:avLst/>
          </a:prstGeom>
          <a:noFill/>
        </p:spPr>
        <p:txBody>
          <a:bodyPr wrap="square" rtlCol="1">
            <a:spAutoFit/>
          </a:bodyPr>
          <a:lstStyle/>
          <a:p>
            <a:pPr marL="0" marR="0" algn="r" rtl="1">
              <a:lnSpc>
                <a:spcPct val="107000"/>
              </a:lnSpc>
              <a:spcBef>
                <a:spcPts val="0"/>
              </a:spcBef>
              <a:spcAft>
                <a:spcPts val="0"/>
              </a:spcAft>
            </a:pPr>
            <a:r>
              <a:rPr lang="ar-SA" sz="2400" dirty="0">
                <a:effectLst/>
                <a:latin typeface="Calibri" panose="020F0502020204030204" pitchFamily="34" charset="0"/>
                <a:ea typeface="Calibri" panose="020F0502020204030204" pitchFamily="34" charset="0"/>
                <a:cs typeface="Arial" panose="020B0604020202020204" pitchFamily="34" charset="0"/>
              </a:rPr>
              <a:t>يقوم بتحويل</a:t>
            </a:r>
            <a:r>
              <a:rPr lang="en-US" sz="2400" dirty="0">
                <a:latin typeface="Calibri" panose="020F0502020204030204" pitchFamily="34" charset="0"/>
                <a:ea typeface="Calibri" panose="020F0502020204030204" pitchFamily="34" charset="0"/>
                <a:cs typeface="Arial" panose="020B0604020202020204" pitchFamily="34" charset="0"/>
              </a:rPr>
              <a:t> </a:t>
            </a:r>
            <a:r>
              <a:rPr lang="ar-SA" sz="2400" dirty="0">
                <a:effectLst/>
                <a:latin typeface="Calibri" panose="020F0502020204030204" pitchFamily="34" charset="0"/>
                <a:ea typeface="Calibri" panose="020F0502020204030204" pitchFamily="34" charset="0"/>
                <a:cs typeface="Arial" panose="020B0604020202020204" pitchFamily="34" charset="0"/>
              </a:rPr>
              <a:t>الطاقة</a:t>
            </a:r>
            <a:endParaRPr lang="en-US" sz="2400" dirty="0">
              <a:effectLst/>
              <a:latin typeface="Calibri" panose="020F0502020204030204" pitchFamily="34" charset="0"/>
              <a:ea typeface="Calibri" panose="020F0502020204030204" pitchFamily="34" charset="0"/>
              <a:cs typeface="Arial" panose="020B0604020202020204" pitchFamily="34" charset="0"/>
            </a:endParaRPr>
          </a:p>
          <a:p>
            <a:pPr marL="0" marR="0" algn="r" rtl="1">
              <a:lnSpc>
                <a:spcPct val="107000"/>
              </a:lnSpc>
              <a:spcBef>
                <a:spcPts val="0"/>
              </a:spcBef>
              <a:spcAft>
                <a:spcPts val="0"/>
              </a:spcAft>
            </a:pPr>
            <a:r>
              <a:rPr lang="en-US" sz="2400" dirty="0">
                <a:effectLst/>
                <a:latin typeface="Arial" panose="020B0604020202020204" pitchFamily="34" charset="0"/>
                <a:ea typeface="Calibri" panose="020F0502020204030204" pitchFamily="34" charset="0"/>
                <a:cs typeface="Arial" panose="020B0604020202020204" pitchFamily="34" charset="0"/>
              </a:rPr>
              <a:t>) </a:t>
            </a:r>
            <a:r>
              <a:rPr lang="ar-SA" sz="2400" dirty="0">
                <a:effectLst/>
                <a:latin typeface="Calibri" panose="020F0502020204030204" pitchFamily="34" charset="0"/>
                <a:ea typeface="Calibri" panose="020F0502020204030204" pitchFamily="34" charset="0"/>
                <a:cs typeface="Arial" panose="020B0604020202020204" pitchFamily="34" charset="0"/>
              </a:rPr>
              <a:t>في مجال الروبوت، تكون الطاقة</a:t>
            </a:r>
            <a:r>
              <a:rPr lang="en-US" sz="2400" dirty="0">
                <a:latin typeface="Calibri" panose="020F0502020204030204" pitchFamily="34" charset="0"/>
                <a:ea typeface="Calibri" panose="020F0502020204030204" pitchFamily="34" charset="0"/>
                <a:cs typeface="Arial" panose="020B0604020202020204" pitchFamily="34" charset="0"/>
              </a:rPr>
              <a:t> </a:t>
            </a:r>
            <a:r>
              <a:rPr lang="ar-SA" sz="2400" dirty="0">
                <a:effectLst/>
                <a:latin typeface="Calibri" panose="020F0502020204030204" pitchFamily="34" charset="0"/>
                <a:ea typeface="Calibri" panose="020F0502020204030204" pitchFamily="34" charset="0"/>
                <a:cs typeface="Arial" panose="020B0604020202020204" pitchFamily="34" charset="0"/>
              </a:rPr>
              <a:t>الكهربائية الى طاقة حركية</a:t>
            </a:r>
            <a:r>
              <a:rPr lang="en-US" sz="2400" dirty="0">
                <a:effectLst/>
                <a:latin typeface="Arial" panose="020B0604020202020204" pitchFamily="34" charset="0"/>
                <a:ea typeface="Calibri" panose="020F0502020204030204" pitchFamily="34" charset="0"/>
                <a:cs typeface="Arial" panose="020B0604020202020204" pitchFamily="34" charset="0"/>
              </a:rPr>
              <a:t>(</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مربع نص 4">
            <a:extLst>
              <a:ext uri="{FF2B5EF4-FFF2-40B4-BE49-F238E27FC236}">
                <a16:creationId xmlns:a16="http://schemas.microsoft.com/office/drawing/2014/main" id="{0507969F-0F7E-4DDF-A1CD-C703AD5CE217}"/>
              </a:ext>
            </a:extLst>
          </p:cNvPr>
          <p:cNvSpPr txBox="1"/>
          <p:nvPr/>
        </p:nvSpPr>
        <p:spPr>
          <a:xfrm>
            <a:off x="3416969" y="4563613"/>
            <a:ext cx="8486273" cy="830997"/>
          </a:xfrm>
          <a:prstGeom prst="rect">
            <a:avLst/>
          </a:prstGeom>
          <a:noFill/>
        </p:spPr>
        <p:txBody>
          <a:bodyPr wrap="square" rtlCol="1">
            <a:spAutoFit/>
          </a:bodyPr>
          <a:lstStyle/>
          <a:p>
            <a:r>
              <a:rPr lang="ar-SA" sz="2400" dirty="0">
                <a:effectLst/>
                <a:ea typeface="Calibri" panose="020F0502020204030204" pitchFamily="34" charset="0"/>
                <a:cs typeface="Arial" panose="020B0604020202020204" pitchFamily="34" charset="0"/>
              </a:rPr>
              <a:t>المحرك المستخدم هو</a:t>
            </a:r>
            <a:r>
              <a:rPr lang="en-US" sz="2400" dirty="0">
                <a:effectLst/>
                <a:latin typeface="Arial" panose="020B0604020202020204" pitchFamily="34" charset="0"/>
                <a:ea typeface="Calibri" panose="020F0502020204030204" pitchFamily="34" charset="0"/>
              </a:rPr>
              <a:t> (</a:t>
            </a:r>
            <a:r>
              <a:rPr lang="en-US" sz="2400" dirty="0">
                <a:effectLst/>
                <a:latin typeface="Calibri" panose="020F0502020204030204" pitchFamily="34" charset="0"/>
                <a:ea typeface="Calibri" panose="020F0502020204030204" pitchFamily="34" charset="0"/>
              </a:rPr>
              <a:t>DC Gear motor)</a:t>
            </a:r>
            <a:r>
              <a:rPr lang="en-US" sz="2400" dirty="0">
                <a:effectLst/>
                <a:latin typeface="Arial" panose="020B0604020202020204" pitchFamily="34" charset="0"/>
                <a:ea typeface="Calibri" panose="020F0502020204030204" pitchFamily="34" charset="0"/>
              </a:rPr>
              <a:t> </a:t>
            </a:r>
            <a:r>
              <a:rPr lang="ar-SA" sz="2400" dirty="0">
                <a:effectLst/>
                <a:ea typeface="Calibri" panose="020F0502020204030204" pitchFamily="34" charset="0"/>
                <a:cs typeface="Arial" panose="020B0604020202020204" pitchFamily="34" charset="0"/>
              </a:rPr>
              <a:t>وهو بالأساس عبارة عن محرك </a:t>
            </a:r>
            <a:r>
              <a:rPr lang="en-US" sz="2400" dirty="0">
                <a:effectLst/>
                <a:ea typeface="Calibri" panose="020F0502020204030204" pitchFamily="34" charset="0"/>
                <a:cs typeface="Arial" panose="020B0604020202020204" pitchFamily="34" charset="0"/>
              </a:rPr>
              <a:t> </a:t>
            </a:r>
            <a:r>
              <a:rPr lang="en-US" sz="2400" dirty="0">
                <a:effectLst/>
                <a:latin typeface="Calibri" panose="020F0502020204030204" pitchFamily="34" charset="0"/>
                <a:ea typeface="Calibri" panose="020F0502020204030204" pitchFamily="34" charset="0"/>
              </a:rPr>
              <a:t>DC </a:t>
            </a:r>
            <a:r>
              <a:rPr lang="ar-SA" sz="2400" dirty="0">
                <a:effectLst/>
                <a:ea typeface="Calibri" panose="020F0502020204030204" pitchFamily="34" charset="0"/>
                <a:cs typeface="Arial" panose="020B0604020202020204" pitchFamily="34" charset="0"/>
              </a:rPr>
              <a:t>مركب مع علبة تروس </a:t>
            </a:r>
            <a:r>
              <a:rPr lang="en-US" sz="2400" dirty="0">
                <a:effectLst/>
                <a:latin typeface="Arial" panose="020B0604020202020204" pitchFamily="34" charset="0"/>
                <a:ea typeface="Calibri" panose="020F0502020204030204" pitchFamily="34" charset="0"/>
              </a:rPr>
              <a:t>(</a:t>
            </a:r>
            <a:r>
              <a:rPr lang="en-US" sz="2400" dirty="0">
                <a:effectLst/>
                <a:latin typeface="Calibri" panose="020F0502020204030204" pitchFamily="34" charset="0"/>
                <a:ea typeface="Calibri" panose="020F0502020204030204" pitchFamily="34" charset="0"/>
              </a:rPr>
              <a:t>gear</a:t>
            </a:r>
            <a:r>
              <a:rPr lang="en-US" sz="2400" dirty="0">
                <a:effectLst/>
                <a:latin typeface="Arial" panose="020B0604020202020204" pitchFamily="34" charset="0"/>
                <a:ea typeface="Calibri" panose="020F0502020204030204" pitchFamily="34" charset="0"/>
              </a:rPr>
              <a:t>) </a:t>
            </a:r>
            <a:endParaRPr lang="ar-SY" sz="2400" dirty="0"/>
          </a:p>
        </p:txBody>
      </p:sp>
      <p:sp>
        <p:nvSpPr>
          <p:cNvPr id="6" name="مربع نص 5">
            <a:extLst>
              <a:ext uri="{FF2B5EF4-FFF2-40B4-BE49-F238E27FC236}">
                <a16:creationId xmlns:a16="http://schemas.microsoft.com/office/drawing/2014/main" id="{58081AEB-96D1-4B1A-A57C-934257C60C90}"/>
              </a:ext>
            </a:extLst>
          </p:cNvPr>
          <p:cNvSpPr txBox="1"/>
          <p:nvPr/>
        </p:nvSpPr>
        <p:spPr>
          <a:xfrm>
            <a:off x="5449654" y="1028474"/>
            <a:ext cx="6453588" cy="461665"/>
          </a:xfrm>
          <a:prstGeom prst="rect">
            <a:avLst/>
          </a:prstGeom>
          <a:noFill/>
        </p:spPr>
        <p:txBody>
          <a:bodyPr wrap="square" rtlCol="1">
            <a:spAutoFit/>
          </a:bodyPr>
          <a:lstStyle/>
          <a:p>
            <a:r>
              <a:rPr lang="ar-SY" sz="2400" dirty="0">
                <a:effectLst/>
                <a:ea typeface="Calibri" panose="020F0502020204030204" pitchFamily="34" charset="0"/>
                <a:cs typeface="Calibri" panose="020F0502020204030204" pitchFamily="34" charset="0"/>
              </a:rPr>
              <a:t>هو آلة ميكانيكية لتحريك أو للتحكم في آلية أو نظام.</a:t>
            </a:r>
            <a:endParaRPr lang="ar-SY" sz="3200" dirty="0"/>
          </a:p>
        </p:txBody>
      </p:sp>
    </p:spTree>
    <p:extLst>
      <p:ext uri="{BB962C8B-B14F-4D97-AF65-F5344CB8AC3E}">
        <p14:creationId xmlns:p14="http://schemas.microsoft.com/office/powerpoint/2010/main" val="1637422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65B35284-12E9-444A-B3F5-37BEF15ADC05}"/>
              </a:ext>
            </a:extLst>
          </p:cNvPr>
          <p:cNvSpPr txBox="1"/>
          <p:nvPr/>
        </p:nvSpPr>
        <p:spPr>
          <a:xfrm>
            <a:off x="6705600" y="0"/>
            <a:ext cx="5486400" cy="461665"/>
          </a:xfrm>
          <a:prstGeom prst="rect">
            <a:avLst/>
          </a:prstGeom>
          <a:noFill/>
        </p:spPr>
        <p:txBody>
          <a:bodyPr wrap="square" rtlCol="1">
            <a:spAutoFit/>
          </a:bodyPr>
          <a:lstStyle/>
          <a:p>
            <a:r>
              <a:rPr lang="ar-SA" sz="2400" dirty="0">
                <a:effectLst/>
                <a:latin typeface="Calibri" panose="020F0502020204030204" pitchFamily="34" charset="0"/>
                <a:ea typeface="Calibri" panose="020F0502020204030204" pitchFamily="34" charset="0"/>
                <a:cs typeface="Calibri" panose="020F0502020204030204" pitchFamily="34" charset="0"/>
              </a:rPr>
              <a:t>وحدة التحكم</a:t>
            </a:r>
            <a:r>
              <a:rPr lang="ar-SY" sz="2400" dirty="0">
                <a:effectLst/>
                <a:latin typeface="Calibri" panose="020F0502020204030204" pitchFamily="34" charset="0"/>
                <a:ea typeface="Calibri" panose="020F0502020204030204" pitchFamily="34" charset="0"/>
                <a:cs typeface="Calibri" panose="020F0502020204030204" pitchFamily="34" charset="0"/>
              </a:rPr>
              <a:t>:</a:t>
            </a:r>
            <a:endParaRPr lang="ar-SY" sz="2400" dirty="0">
              <a:latin typeface="Calibri" panose="020F0502020204030204" pitchFamily="34" charset="0"/>
              <a:cs typeface="Calibri" panose="020F0502020204030204" pitchFamily="34" charset="0"/>
            </a:endParaRPr>
          </a:p>
        </p:txBody>
      </p:sp>
      <p:sp>
        <p:nvSpPr>
          <p:cNvPr id="3" name="مربع نص 2">
            <a:extLst>
              <a:ext uri="{FF2B5EF4-FFF2-40B4-BE49-F238E27FC236}">
                <a16:creationId xmlns:a16="http://schemas.microsoft.com/office/drawing/2014/main" id="{DB88BFFD-1660-45EB-B3E0-48E9537334B1}"/>
              </a:ext>
            </a:extLst>
          </p:cNvPr>
          <p:cNvSpPr txBox="1"/>
          <p:nvPr/>
        </p:nvSpPr>
        <p:spPr>
          <a:xfrm>
            <a:off x="0" y="1347537"/>
            <a:ext cx="12192000" cy="1200329"/>
          </a:xfrm>
          <a:prstGeom prst="rect">
            <a:avLst/>
          </a:prstGeom>
          <a:noFill/>
        </p:spPr>
        <p:txBody>
          <a:bodyPr wrap="square" rtlCol="1">
            <a:spAutoFit/>
          </a:bodyPr>
          <a:lstStyle/>
          <a:p>
            <a:pPr algn="ctr"/>
            <a:r>
              <a:rPr lang="ar-SA" sz="2400" dirty="0">
                <a:effectLst/>
                <a:latin typeface="Calibri" panose="020F0502020204030204" pitchFamily="34" charset="0"/>
                <a:ea typeface="Calibri" panose="020F0502020204030204" pitchFamily="34" charset="0"/>
              </a:rPr>
              <a:t>يقوم المتحكم بتحريك الروبوت.</a:t>
            </a:r>
            <a:endParaRPr lang="en-US" sz="2400" dirty="0">
              <a:effectLst/>
              <a:latin typeface="Calibri" panose="020F0502020204030204" pitchFamily="34" charset="0"/>
              <a:ea typeface="Calibri" panose="020F0502020204030204" pitchFamily="34" charset="0"/>
            </a:endParaRPr>
          </a:p>
          <a:p>
            <a:pPr algn="ctr"/>
            <a:r>
              <a:rPr lang="ar-SA" sz="2400" dirty="0">
                <a:effectLst/>
                <a:latin typeface="Calibri" panose="020F0502020204030204" pitchFamily="34" charset="0"/>
                <a:ea typeface="Calibri" panose="020F0502020204030204" pitchFamily="34" charset="0"/>
              </a:rPr>
              <a:t>المتحكم له القدرة على تنفيذ برنامج ويكون مسؤولا عن جميع العمليات الحسابية، واتخاذ القرارات، والاتصال. </a:t>
            </a:r>
            <a:endParaRPr lang="en-US" sz="2400" dirty="0">
              <a:effectLst/>
              <a:latin typeface="Calibri" panose="020F0502020204030204" pitchFamily="34" charset="0"/>
              <a:ea typeface="Calibri" panose="020F0502020204030204" pitchFamily="34" charset="0"/>
            </a:endParaRPr>
          </a:p>
          <a:p>
            <a:pPr algn="ctr"/>
            <a:r>
              <a:rPr lang="ar-SA" sz="2400" dirty="0">
                <a:effectLst/>
                <a:latin typeface="Calibri" panose="020F0502020204030204" pitchFamily="34" charset="0"/>
                <a:ea typeface="Calibri" panose="020F0502020204030204" pitchFamily="34" charset="0"/>
              </a:rPr>
              <a:t>سيتم استخدام متحكم </a:t>
            </a:r>
            <a:r>
              <a:rPr lang="en-US" sz="2400" dirty="0">
                <a:effectLst/>
                <a:latin typeface="Calibri" panose="020F0502020204030204" pitchFamily="34" charset="0"/>
                <a:ea typeface="Calibri" panose="020F0502020204030204" pitchFamily="34" charset="0"/>
              </a:rPr>
              <a:t>Arduino-UNO  </a:t>
            </a:r>
            <a:r>
              <a:rPr lang="ar-SA" sz="2400" dirty="0">
                <a:effectLst/>
                <a:latin typeface="Calibri" panose="020F0502020204030204" pitchFamily="34" charset="0"/>
                <a:ea typeface="Calibri" panose="020F0502020204030204" pitchFamily="34" charset="0"/>
              </a:rPr>
              <a:t>كوحدة تحكم</a:t>
            </a:r>
            <a:r>
              <a:rPr lang="en-US" sz="2400" dirty="0">
                <a:effectLst/>
                <a:latin typeface="Calibri" panose="020F0502020204030204" pitchFamily="34" charset="0"/>
                <a:ea typeface="Calibri" panose="020F0502020204030204" pitchFamily="34" charset="0"/>
              </a:rPr>
              <a:t>.</a:t>
            </a:r>
            <a:endParaRPr lang="ar-SY" sz="2400" dirty="0">
              <a:latin typeface="Calibri" panose="020F0502020204030204" pitchFamily="34" charset="0"/>
            </a:endParaRPr>
          </a:p>
        </p:txBody>
      </p:sp>
      <p:pic>
        <p:nvPicPr>
          <p:cNvPr id="6" name="صورة 5">
            <a:extLst>
              <a:ext uri="{FF2B5EF4-FFF2-40B4-BE49-F238E27FC236}">
                <a16:creationId xmlns:a16="http://schemas.microsoft.com/office/drawing/2014/main" id="{AF5811AC-DC2A-490F-B72E-88678FBE6D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2400" y="3429000"/>
            <a:ext cx="4267200" cy="2979539"/>
          </a:xfrm>
          <a:prstGeom prst="rect">
            <a:avLst/>
          </a:prstGeom>
        </p:spPr>
      </p:pic>
    </p:spTree>
    <p:extLst>
      <p:ext uri="{BB962C8B-B14F-4D97-AF65-F5344CB8AC3E}">
        <p14:creationId xmlns:p14="http://schemas.microsoft.com/office/powerpoint/2010/main" val="3472894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صورة 2">
            <a:extLst>
              <a:ext uri="{FF2B5EF4-FFF2-40B4-BE49-F238E27FC236}">
                <a16:creationId xmlns:a16="http://schemas.microsoft.com/office/drawing/2014/main" id="{5C4ED23D-F852-452E-BB16-C8E9202965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93199">
            <a:off x="-323847" y="1541534"/>
            <a:ext cx="5042677" cy="3782008"/>
          </a:xfrm>
          <a:prstGeom prst="rect">
            <a:avLst/>
          </a:prstGeom>
        </p:spPr>
      </p:pic>
      <p:sp>
        <p:nvSpPr>
          <p:cNvPr id="4" name="مربع نص 3">
            <a:extLst>
              <a:ext uri="{FF2B5EF4-FFF2-40B4-BE49-F238E27FC236}">
                <a16:creationId xmlns:a16="http://schemas.microsoft.com/office/drawing/2014/main" id="{9F804E3A-963A-462F-94C4-222F84AEB112}"/>
              </a:ext>
            </a:extLst>
          </p:cNvPr>
          <p:cNvSpPr txBox="1"/>
          <p:nvPr/>
        </p:nvSpPr>
        <p:spPr>
          <a:xfrm>
            <a:off x="5903495" y="0"/>
            <a:ext cx="6288505" cy="461665"/>
          </a:xfrm>
          <a:prstGeom prst="rect">
            <a:avLst/>
          </a:prstGeom>
          <a:noFill/>
        </p:spPr>
        <p:txBody>
          <a:bodyPr wrap="square" rtlCol="1">
            <a:spAutoFit/>
          </a:bodyPr>
          <a:lstStyle/>
          <a:p>
            <a:r>
              <a:rPr lang="ar-SY" sz="2400" dirty="0">
                <a:effectLst/>
                <a:latin typeface="Arial" panose="020B0604020202020204" pitchFamily="34" charset="0"/>
                <a:ea typeface="Calibri" panose="020F0502020204030204" pitchFamily="34" charset="0"/>
                <a:cs typeface="DecoType Naskh" panose="02010400000000000000" pitchFamily="2" charset="-78"/>
              </a:rPr>
              <a:t>دارة </a:t>
            </a:r>
            <a:r>
              <a:rPr lang="en-US" sz="2400" dirty="0">
                <a:effectLst/>
                <a:latin typeface="Bahnschrift" panose="020B0502040204020203" pitchFamily="34" charset="0"/>
                <a:ea typeface="Calibri" panose="020F0502020204030204" pitchFamily="34" charset="0"/>
                <a:cs typeface="DecoType Naskh" panose="02010400000000000000" pitchFamily="2" charset="-78"/>
              </a:rPr>
              <a:t>H-Bridge (</a:t>
            </a:r>
            <a:r>
              <a:rPr lang="en-US" sz="2400" dirty="0">
                <a:effectLst/>
                <a:latin typeface="Bahnschrift" panose="020B0502040204020203" pitchFamily="34" charset="0"/>
                <a:ea typeface="Calibri" panose="020F0502020204030204" pitchFamily="34" charset="0"/>
                <a:cs typeface="Calibri" panose="020F0502020204030204" pitchFamily="34" charset="0"/>
              </a:rPr>
              <a:t>L298</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H</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Bridge</a:t>
            </a:r>
            <a:r>
              <a:rPr lang="en-US" sz="2400" dirty="0">
                <a:effectLst/>
                <a:latin typeface="Calibri" panose="020F0502020204030204" pitchFamily="34" charset="0"/>
                <a:ea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Module)</a:t>
            </a:r>
            <a:r>
              <a:rPr lang="ar-SY" sz="2400" dirty="0">
                <a:effectLst/>
                <a:latin typeface="Bahnschrift" panose="020B0502040204020203" pitchFamily="34" charset="0"/>
                <a:ea typeface="Calibri" panose="020F0502020204030204" pitchFamily="34" charset="0"/>
                <a:cs typeface="Calibri" panose="020F0502020204030204" pitchFamily="34" charset="0"/>
              </a:rPr>
              <a:t>:</a:t>
            </a:r>
            <a:endParaRPr lang="ar-SY" sz="2400" dirty="0"/>
          </a:p>
        </p:txBody>
      </p:sp>
      <p:sp>
        <p:nvSpPr>
          <p:cNvPr id="5" name="مربع نص 4">
            <a:extLst>
              <a:ext uri="{FF2B5EF4-FFF2-40B4-BE49-F238E27FC236}">
                <a16:creationId xmlns:a16="http://schemas.microsoft.com/office/drawing/2014/main" id="{3A51C78E-05A9-494E-B8D7-17BA853D93A3}"/>
              </a:ext>
            </a:extLst>
          </p:cNvPr>
          <p:cNvSpPr txBox="1"/>
          <p:nvPr/>
        </p:nvSpPr>
        <p:spPr>
          <a:xfrm>
            <a:off x="0" y="894251"/>
            <a:ext cx="12208042" cy="865173"/>
          </a:xfrm>
          <a:prstGeom prst="rect">
            <a:avLst/>
          </a:prstGeom>
          <a:noFill/>
        </p:spPr>
        <p:txBody>
          <a:bodyPr wrap="square" rtlCol="1">
            <a:spAutoFit/>
          </a:bodyPr>
          <a:lstStyle/>
          <a:p>
            <a:pPr marL="0" marR="0" algn="r" rtl="1">
              <a:lnSpc>
                <a:spcPct val="107000"/>
              </a:lnSpc>
              <a:spcBef>
                <a:spcPts val="0"/>
              </a:spcBef>
              <a:spcAft>
                <a:spcPts val="800"/>
              </a:spcAft>
            </a:pPr>
            <a:r>
              <a:rPr lang="ar-SA" sz="2400" dirty="0">
                <a:effectLst/>
                <a:latin typeface="Calibri" panose="020F0502020204030204" pitchFamily="34" charset="0"/>
                <a:ea typeface="Calibri" panose="020F0502020204030204" pitchFamily="34" charset="0"/>
                <a:cs typeface="Calibri" panose="020F0502020204030204" pitchFamily="34" charset="0"/>
              </a:rPr>
              <a:t>يتم استخدام وحدة التحكم لدوران المحركات في اتجاه واحد. ولكن للقدرة على التحكم في المحرك باتجاهات مختلفة (الأمام، الخلف، يمين، ويسار) مع لوحة التحكم، يتم استخدام مزيد من الدوائر</a:t>
            </a:r>
            <a:r>
              <a:rPr lang="en-US" sz="2400" dirty="0">
                <a:effectLst/>
                <a:latin typeface="Calibri" panose="020F0502020204030204" pitchFamily="34" charset="0"/>
                <a:ea typeface="Calibri" panose="020F0502020204030204" pitchFamily="34" charset="0"/>
                <a:cs typeface="Calibri" panose="020F0502020204030204" pitchFamily="34" charset="0"/>
              </a:rPr>
              <a:t>.</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6" name="مربع نص 5">
            <a:extLst>
              <a:ext uri="{FF2B5EF4-FFF2-40B4-BE49-F238E27FC236}">
                <a16:creationId xmlns:a16="http://schemas.microsoft.com/office/drawing/2014/main" id="{F1C406C7-35F6-4687-8338-146DA8B50516}"/>
              </a:ext>
            </a:extLst>
          </p:cNvPr>
          <p:cNvSpPr txBox="1"/>
          <p:nvPr/>
        </p:nvSpPr>
        <p:spPr>
          <a:xfrm>
            <a:off x="4837109" y="2579910"/>
            <a:ext cx="7370933" cy="1200329"/>
          </a:xfrm>
          <a:prstGeom prst="rect">
            <a:avLst/>
          </a:prstGeom>
          <a:noFill/>
        </p:spPr>
        <p:txBody>
          <a:bodyPr wrap="square" rtlCol="1">
            <a:spAutoFit/>
          </a:bodyPr>
          <a:lstStyle/>
          <a:p>
            <a:r>
              <a:rPr lang="ar-SY" sz="2400" dirty="0">
                <a:effectLst/>
                <a:latin typeface="Calibri" panose="020F0502020204030204" pitchFamily="34" charset="0"/>
                <a:ea typeface="Calibri" panose="020F0502020204030204" pitchFamily="34" charset="0"/>
                <a:cs typeface="Calibri" panose="020F0502020204030204" pitchFamily="34" charset="0"/>
              </a:rPr>
              <a:t>وحدة المحرك </a:t>
            </a:r>
            <a:r>
              <a:rPr lang="en-US" sz="2400" dirty="0">
                <a:effectLst/>
                <a:latin typeface="Bahnschrift" panose="020B0502040204020203" pitchFamily="34" charset="0"/>
                <a:ea typeface="Calibri" panose="020F0502020204030204" pitchFamily="34" charset="0"/>
                <a:cs typeface="Calibri" panose="020F0502020204030204" pitchFamily="34" charset="0"/>
              </a:rPr>
              <a:t>L298N</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Y" sz="2400" dirty="0">
                <a:effectLst/>
                <a:latin typeface="Calibri" panose="020F0502020204030204" pitchFamily="34" charset="0"/>
                <a:ea typeface="Calibri" panose="020F0502020204030204" pitchFamily="34" charset="0"/>
                <a:cs typeface="Calibri" panose="020F0502020204030204" pitchFamily="34" charset="0"/>
              </a:rPr>
              <a:t>والتي تسمى بالموتور داريفر </a:t>
            </a:r>
            <a:r>
              <a:rPr lang="en-US" sz="2400" dirty="0">
                <a:effectLst/>
                <a:latin typeface="Bahnschrift" panose="020B0502040204020203" pitchFamily="34" charset="0"/>
                <a:ea typeface="Calibri" panose="020F0502020204030204" pitchFamily="34" charset="0"/>
                <a:cs typeface="Calibri" panose="020F0502020204030204" pitchFamily="34" charset="0"/>
              </a:rPr>
              <a:t>L298N</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Y" sz="2400" dirty="0">
                <a:effectLst/>
                <a:latin typeface="Calibri" panose="020F0502020204030204" pitchFamily="34" charset="0"/>
                <a:ea typeface="Calibri" panose="020F0502020204030204" pitchFamily="34" charset="0"/>
                <a:cs typeface="Calibri" panose="020F0502020204030204" pitchFamily="34" charset="0"/>
              </a:rPr>
              <a:t>هي وحدة تشغيل خاصة بالتحكم بالمحركات ذات التيار المباشر </a:t>
            </a:r>
            <a:r>
              <a:rPr lang="en-US" sz="2400" dirty="0">
                <a:effectLst/>
                <a:latin typeface="Bahnschrift" panose="020B0502040204020203" pitchFamily="34" charset="0"/>
                <a:ea typeface="Calibri" panose="020F0502020204030204" pitchFamily="34" charset="0"/>
                <a:cs typeface="Calibri" panose="020F0502020204030204" pitchFamily="34" charset="0"/>
              </a:rPr>
              <a:t>DC</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Y" sz="2400" dirty="0">
                <a:effectLst/>
                <a:latin typeface="Calibri" panose="020F0502020204030204" pitchFamily="34" charset="0"/>
                <a:ea typeface="Calibri" panose="020F0502020204030204" pitchFamily="34" charset="0"/>
                <a:cs typeface="Calibri" panose="020F0502020204030204" pitchFamily="34" charset="0"/>
              </a:rPr>
              <a:t>عالية الطاقة مثل الـ </a:t>
            </a:r>
            <a:r>
              <a:rPr lang="en-US" sz="2400" dirty="0">
                <a:effectLst/>
                <a:latin typeface="Bahnschrift" panose="020B0502040204020203" pitchFamily="34" charset="0"/>
                <a:ea typeface="Calibri" panose="020F0502020204030204" pitchFamily="34" charset="0"/>
                <a:cs typeface="Calibri" panose="020F0502020204030204" pitchFamily="34" charset="0"/>
              </a:rPr>
              <a:t>DC</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Motor</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Y" sz="2400" dirty="0">
                <a:effectLst/>
                <a:latin typeface="Calibri" panose="020F0502020204030204" pitchFamily="34" charset="0"/>
                <a:ea typeface="Calibri" panose="020F0502020204030204" pitchFamily="34" charset="0"/>
                <a:cs typeface="Calibri" panose="020F0502020204030204" pitchFamily="34" charset="0"/>
              </a:rPr>
              <a:t>والـ </a:t>
            </a:r>
            <a:r>
              <a:rPr lang="en-US" sz="2400" dirty="0">
                <a:effectLst/>
                <a:latin typeface="Bahnschrift" panose="020B0502040204020203" pitchFamily="34" charset="0"/>
                <a:ea typeface="Calibri" panose="020F0502020204030204" pitchFamily="34" charset="0"/>
                <a:cs typeface="Calibri" panose="020F0502020204030204" pitchFamily="34" charset="0"/>
              </a:rPr>
              <a:t>Stepper</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en-US" sz="2400" dirty="0">
                <a:effectLst/>
                <a:latin typeface="Bahnschrift" panose="020B0502040204020203" pitchFamily="34" charset="0"/>
                <a:ea typeface="Calibri" panose="020F0502020204030204" pitchFamily="34" charset="0"/>
                <a:cs typeface="Calibri" panose="020F0502020204030204" pitchFamily="34" charset="0"/>
              </a:rPr>
              <a:t>Motor</a:t>
            </a:r>
            <a:r>
              <a:rPr lang="ar-SY" sz="2400" dirty="0">
                <a:effectLst/>
                <a:latin typeface="Calibri" panose="020F0502020204030204" pitchFamily="34" charset="0"/>
                <a:ea typeface="Calibri" panose="020F0502020204030204" pitchFamily="34" charset="0"/>
                <a:cs typeface="Calibri" panose="020F0502020204030204" pitchFamily="34" charset="0"/>
              </a:rPr>
              <a:t>.</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7" name="مربع نص 6">
            <a:extLst>
              <a:ext uri="{FF2B5EF4-FFF2-40B4-BE49-F238E27FC236}">
                <a16:creationId xmlns:a16="http://schemas.microsoft.com/office/drawing/2014/main" id="{18996464-765D-440B-B982-4709940DC5B3}"/>
              </a:ext>
            </a:extLst>
          </p:cNvPr>
          <p:cNvSpPr txBox="1"/>
          <p:nvPr/>
        </p:nvSpPr>
        <p:spPr>
          <a:xfrm>
            <a:off x="4837109" y="4600726"/>
            <a:ext cx="7370933" cy="861454"/>
          </a:xfrm>
          <a:prstGeom prst="rect">
            <a:avLst/>
          </a:prstGeom>
          <a:noFill/>
        </p:spPr>
        <p:txBody>
          <a:bodyPr wrap="square" rtlCol="1">
            <a:spAutoFit/>
          </a:bodyPr>
          <a:lstStyle/>
          <a:p>
            <a:pPr marR="228600" lvl="0" algn="r" rtl="1">
              <a:lnSpc>
                <a:spcPct val="107000"/>
              </a:lnSpc>
              <a:spcBef>
                <a:spcPts val="0"/>
              </a:spcBef>
              <a:spcAft>
                <a:spcPts val="800"/>
              </a:spcAft>
            </a:pPr>
            <a:r>
              <a:rPr lang="ar-SY" sz="2400" dirty="0">
                <a:effectLst/>
                <a:latin typeface="Calibri" panose="020F0502020204030204" pitchFamily="34" charset="0"/>
                <a:ea typeface="Calibri" panose="020F0502020204030204" pitchFamily="34" charset="0"/>
                <a:cs typeface="Calibri" panose="020F0502020204030204" pitchFamily="34" charset="0"/>
              </a:rPr>
              <a:t>يمكن للوحدة </a:t>
            </a:r>
            <a:r>
              <a:rPr lang="en-US" sz="2400" dirty="0">
                <a:effectLst/>
                <a:latin typeface="Bahnschrift" panose="020B0502040204020203" pitchFamily="34" charset="0"/>
                <a:ea typeface="Calibri" panose="020F0502020204030204" pitchFamily="34" charset="0"/>
                <a:cs typeface="Calibri" panose="020F0502020204030204" pitchFamily="34" charset="0"/>
              </a:rPr>
              <a:t>L298N</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Y" sz="2400" dirty="0">
                <a:effectLst/>
                <a:latin typeface="Calibri" panose="020F0502020204030204" pitchFamily="34" charset="0"/>
                <a:ea typeface="Calibri" panose="020F0502020204030204" pitchFamily="34" charset="0"/>
                <a:cs typeface="Calibri" panose="020F0502020204030204" pitchFamily="34" charset="0"/>
              </a:rPr>
              <a:t>التحكم في تشغيل ما يصل إلى </a:t>
            </a:r>
            <a:r>
              <a:rPr lang="ar-SY" sz="2400" dirty="0">
                <a:effectLst/>
                <a:latin typeface="Bahnschrift" panose="020B0502040204020203" pitchFamily="34" charset="0"/>
                <a:ea typeface="Calibri" panose="020F0502020204030204" pitchFamily="34" charset="0"/>
                <a:cs typeface="Calibri" panose="020F0502020204030204" pitchFamily="34" charset="0"/>
              </a:rPr>
              <a:t>4</a:t>
            </a:r>
            <a:r>
              <a:rPr lang="ar-SY" sz="2400" dirty="0">
                <a:effectLst/>
                <a:latin typeface="Calibri" panose="020F0502020204030204" pitchFamily="34" charset="0"/>
                <a:ea typeface="Calibri" panose="020F0502020204030204" pitchFamily="34" charset="0"/>
                <a:cs typeface="Calibri" panose="020F0502020204030204" pitchFamily="34" charset="0"/>
              </a:rPr>
              <a:t> محركات من الفئة </a:t>
            </a:r>
            <a:r>
              <a:rPr lang="en-US" sz="2400" dirty="0">
                <a:effectLst/>
                <a:latin typeface="Bahnschrift" panose="020B0502040204020203" pitchFamily="34" charset="0"/>
                <a:ea typeface="Calibri" panose="020F0502020204030204" pitchFamily="34" charset="0"/>
                <a:cs typeface="Calibri" panose="020F0502020204030204" pitchFamily="34" charset="0"/>
              </a:rPr>
              <a:t>DC</a:t>
            </a:r>
            <a:r>
              <a:rPr lang="ar-SY" sz="2400" dirty="0">
                <a:effectLst/>
                <a:latin typeface="Calibri" panose="020F0502020204030204" pitchFamily="34" charset="0"/>
                <a:ea typeface="Calibri" panose="020F0502020204030204" pitchFamily="34" charset="0"/>
                <a:cs typeface="Calibri" panose="020F0502020204030204" pitchFamily="34" charset="0"/>
              </a:rPr>
              <a:t>، أو محركين </a:t>
            </a:r>
            <a:r>
              <a:rPr lang="en-US" sz="2400" dirty="0">
                <a:effectLst/>
                <a:latin typeface="Bahnschrift" panose="020B0502040204020203" pitchFamily="34" charset="0"/>
                <a:ea typeface="Calibri" panose="020F0502020204030204" pitchFamily="34" charset="0"/>
                <a:cs typeface="Calibri" panose="020F0502020204030204" pitchFamily="34" charset="0"/>
              </a:rPr>
              <a:t>DC</a:t>
            </a:r>
            <a:r>
              <a:rPr lang="en-US" sz="2400" dirty="0">
                <a:effectLst/>
                <a:latin typeface="Calibri" panose="020F0502020204030204" pitchFamily="34" charset="0"/>
                <a:ea typeface="Calibri" panose="020F0502020204030204" pitchFamily="34" charset="0"/>
                <a:cs typeface="Calibri" panose="020F0502020204030204" pitchFamily="34" charset="0"/>
              </a:rPr>
              <a:t> </a:t>
            </a:r>
            <a:r>
              <a:rPr lang="ar-SY" sz="2400" dirty="0">
                <a:effectLst/>
                <a:latin typeface="Calibri" panose="020F0502020204030204" pitchFamily="34" charset="0"/>
                <a:ea typeface="Calibri" panose="020F0502020204030204" pitchFamily="34" charset="0"/>
                <a:cs typeface="Calibri" panose="020F0502020204030204" pitchFamily="34" charset="0"/>
              </a:rPr>
              <a:t>مع التحكم في كل من الاتجاه والسرعة.</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980351196"/>
      </p:ext>
    </p:extLst>
  </p:cSld>
  <p:clrMapOvr>
    <a:masterClrMapping/>
  </p:clrMapOvr>
</p:sld>
</file>

<file path=ppt/theme/theme1.xml><?xml version="1.0" encoding="utf-8"?>
<a:theme xmlns:a="http://schemas.openxmlformats.org/drawingml/2006/main" name="نسق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232</TotalTime>
  <Words>971</Words>
  <Application>Microsoft Office PowerPoint</Application>
  <PresentationFormat>شاشة عريضة</PresentationFormat>
  <Paragraphs>104</Paragraphs>
  <Slides>19</Slides>
  <Notes>0</Notes>
  <HiddenSlides>0</HiddenSlides>
  <MMClips>0</MMClips>
  <ScaleCrop>false</ScaleCrop>
  <HeadingPairs>
    <vt:vector size="6" baseType="variant">
      <vt:variant>
        <vt:lpstr>الخطوط المستخدمة</vt:lpstr>
      </vt:variant>
      <vt:variant>
        <vt:i4>9</vt:i4>
      </vt:variant>
      <vt:variant>
        <vt:lpstr>نسق</vt:lpstr>
      </vt:variant>
      <vt:variant>
        <vt:i4>1</vt:i4>
      </vt:variant>
      <vt:variant>
        <vt:lpstr>عناوين الشرائح</vt:lpstr>
      </vt:variant>
      <vt:variant>
        <vt:i4>19</vt:i4>
      </vt:variant>
    </vt:vector>
  </HeadingPairs>
  <TitlesOfParts>
    <vt:vector size="29" baseType="lpstr">
      <vt:lpstr>Arabic Typesetting</vt:lpstr>
      <vt:lpstr>Arial</vt:lpstr>
      <vt:lpstr>Arial,Bold</vt:lpstr>
      <vt:lpstr>Bahnschrift</vt:lpstr>
      <vt:lpstr>Calibri</vt:lpstr>
      <vt:lpstr>Calibri Light</vt:lpstr>
      <vt:lpstr>Symbol</vt:lpstr>
      <vt:lpstr>Times New Roman</vt:lpstr>
      <vt:lpstr>Times New Roman,Bold</vt:lpstr>
      <vt:lpstr>نسق Office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عرض تقديمي في PowerPoint</dc:title>
  <dc:creator>karam sbeih</dc:creator>
  <cp:lastModifiedBy>karam sbeih</cp:lastModifiedBy>
  <cp:revision>5</cp:revision>
  <dcterms:created xsi:type="dcterms:W3CDTF">2021-08-30T14:21:10Z</dcterms:created>
  <dcterms:modified xsi:type="dcterms:W3CDTF">2021-09-02T06:36:20Z</dcterms:modified>
</cp:coreProperties>
</file>

<file path=docProps/thumbnail.jpeg>
</file>